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4" r:id="rId2"/>
    <p:sldId id="311" r:id="rId3"/>
    <p:sldId id="312" r:id="rId4"/>
    <p:sldId id="320" r:id="rId5"/>
    <p:sldId id="313" r:id="rId6"/>
    <p:sldId id="314" r:id="rId7"/>
    <p:sldId id="323" r:id="rId8"/>
    <p:sldId id="315" r:id="rId9"/>
    <p:sldId id="322" r:id="rId10"/>
    <p:sldId id="316" r:id="rId11"/>
    <p:sldId id="317" r:id="rId12"/>
    <p:sldId id="318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99"/>
    <a:srgbClr val="FF3300"/>
    <a:srgbClr val="FFCCCC"/>
    <a:srgbClr val="FFFF66"/>
    <a:srgbClr val="FF9933"/>
    <a:srgbClr val="FF6600"/>
    <a:srgbClr val="FFCC99"/>
    <a:srgbClr val="FF505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7" autoAdjust="0"/>
    <p:restoredTop sz="94660"/>
  </p:normalViewPr>
  <p:slideViewPr>
    <p:cSldViewPr>
      <p:cViewPr varScale="1">
        <p:scale>
          <a:sx n="74" d="100"/>
          <a:sy n="74" d="100"/>
        </p:scale>
        <p:origin x="9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620B8-F35B-4F61-8BFD-D092D490F054}" type="datetimeFigureOut">
              <a:rPr kumimoji="1" lang="ja-JP" altLang="en-US" smtClean="0"/>
              <a:pPr/>
              <a:t>2019/4/9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A98AC-B392-49CA-9E09-E0BC417058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57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7"/>
          <p:cNvSpPr>
            <a:spLocks noChangeShapeType="1"/>
          </p:cNvSpPr>
          <p:nvPr userDrawn="1"/>
        </p:nvSpPr>
        <p:spPr bwMode="auto">
          <a:xfrm>
            <a:off x="252413" y="620713"/>
            <a:ext cx="8574087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defRPr/>
            </a:pPr>
            <a:endParaRPr lang="ja-JP" alt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8" name="Line 148"/>
          <p:cNvSpPr>
            <a:spLocks noChangeShapeType="1"/>
          </p:cNvSpPr>
          <p:nvPr userDrawn="1"/>
        </p:nvSpPr>
        <p:spPr bwMode="auto">
          <a:xfrm>
            <a:off x="252413" y="6416675"/>
            <a:ext cx="8574087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defRPr/>
            </a:pPr>
            <a:endParaRPr lang="ja-JP" alt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644775" y="6572250"/>
            <a:ext cx="35226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65" tIns="46483" rIns="92965" bIns="46483" anchor="ctr"/>
          <a:lstStyle/>
          <a:p>
            <a:pPr algn="ctr" defTabSz="769938">
              <a:lnSpc>
                <a:spcPct val="100000"/>
              </a:lnSpc>
            </a:pPr>
            <a:r>
              <a:rPr lang="en-US" altLang="ja-JP" sz="900" dirty="0">
                <a:latin typeface="Times New Roman" pitchFamily="18" charset="0"/>
                <a:ea typeface="HGPｺﾞｼｯｸM" pitchFamily="50" charset="-128"/>
              </a:rPr>
              <a:t>Copyright © Human </a:t>
            </a:r>
            <a:r>
              <a:rPr lang="en-US" altLang="ja-JP" sz="900" dirty="0" err="1">
                <a:latin typeface="Times New Roman" pitchFamily="18" charset="0"/>
                <a:ea typeface="HGPｺﾞｼｯｸM" pitchFamily="50" charset="-128"/>
              </a:rPr>
              <a:t>Centrix</a:t>
            </a:r>
            <a:r>
              <a:rPr lang="en-US" altLang="ja-JP" sz="900" dirty="0">
                <a:latin typeface="Times New Roman" pitchFamily="18" charset="0"/>
                <a:ea typeface="HGPｺﾞｼｯｸM" pitchFamily="50" charset="-128"/>
              </a:rPr>
              <a:t> </a:t>
            </a:r>
            <a:r>
              <a:rPr lang="en-US" altLang="ja-JP" sz="900" dirty="0" err="1">
                <a:latin typeface="Times New Roman" pitchFamily="18" charset="0"/>
                <a:ea typeface="HGPｺﾞｼｯｸM" pitchFamily="50" charset="-128"/>
              </a:rPr>
              <a:t>Co.,Ltd</a:t>
            </a:r>
            <a:r>
              <a:rPr lang="en-US" altLang="ja-JP" sz="900" dirty="0">
                <a:latin typeface="Times New Roman" pitchFamily="18" charset="0"/>
                <a:ea typeface="HGPｺﾞｼｯｸM" pitchFamily="50" charset="-128"/>
              </a:rPr>
              <a:t>. 2018. All rights reserved.</a:t>
            </a:r>
          </a:p>
        </p:txBody>
      </p:sp>
      <p:pic>
        <p:nvPicPr>
          <p:cNvPr id="11" name="Picture 10" descr="svp_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438" y="6478588"/>
            <a:ext cx="8143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4" y="186544"/>
            <a:ext cx="190500" cy="36195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6" y="6505010"/>
            <a:ext cx="1718830" cy="2003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 userDrawn="1"/>
        </p:nvSpPr>
        <p:spPr>
          <a:xfrm>
            <a:off x="3923928" y="4761148"/>
            <a:ext cx="4824536" cy="1440160"/>
          </a:xfrm>
          <a:prstGeom prst="roundRect">
            <a:avLst>
              <a:gd name="adj" fmla="val 9728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644775" y="6572250"/>
            <a:ext cx="35226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65" tIns="46483" rIns="92965" bIns="46483" anchor="ctr"/>
          <a:lstStyle/>
          <a:p>
            <a:pPr algn="ctr" defTabSz="769938">
              <a:lnSpc>
                <a:spcPct val="100000"/>
              </a:lnSpc>
            </a:pPr>
            <a:r>
              <a:rPr lang="en-US" altLang="ja-JP" sz="900" dirty="0">
                <a:latin typeface="Times New Roman" pitchFamily="18" charset="0"/>
                <a:ea typeface="HGPｺﾞｼｯｸM" pitchFamily="50" charset="-128"/>
              </a:rPr>
              <a:t>Copyright © Human </a:t>
            </a:r>
            <a:r>
              <a:rPr lang="en-US" altLang="ja-JP" sz="900" dirty="0" err="1">
                <a:latin typeface="Times New Roman" pitchFamily="18" charset="0"/>
                <a:ea typeface="HGPｺﾞｼｯｸM" pitchFamily="50" charset="-128"/>
              </a:rPr>
              <a:t>Centrix</a:t>
            </a:r>
            <a:r>
              <a:rPr lang="en-US" altLang="ja-JP" sz="900" dirty="0">
                <a:latin typeface="Times New Roman" pitchFamily="18" charset="0"/>
                <a:ea typeface="HGPｺﾞｼｯｸM" pitchFamily="50" charset="-128"/>
              </a:rPr>
              <a:t> </a:t>
            </a:r>
            <a:r>
              <a:rPr lang="en-US" altLang="ja-JP" sz="900" dirty="0" err="1">
                <a:latin typeface="Times New Roman" pitchFamily="18" charset="0"/>
                <a:ea typeface="HGPｺﾞｼｯｸM" pitchFamily="50" charset="-128"/>
              </a:rPr>
              <a:t>Co.,Ltd</a:t>
            </a:r>
            <a:r>
              <a:rPr lang="en-US" altLang="ja-JP" sz="900" dirty="0">
                <a:latin typeface="Times New Roman" pitchFamily="18" charset="0"/>
                <a:ea typeface="HGPｺﾞｼｯｸM" pitchFamily="50" charset="-128"/>
              </a:rPr>
              <a:t>. 2018. All rights reserved.</a:t>
            </a: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5004048" y="5013612"/>
            <a:ext cx="3600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株式会社ヒューマンセントリックス</a:t>
            </a:r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175956" y="5331520"/>
            <a:ext cx="446449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東京都港区虎ノ門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2-3-22 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第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秋山ビル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4F</a:t>
            </a:r>
            <a:endParaRPr lang="en-US" altLang="ja-JP" sz="1200" baseline="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indent="0" algn="l">
              <a:lnSpc>
                <a:spcPct val="120000"/>
              </a:lnSpc>
            </a:pP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TEL.03-6206-6455 FAX.03-6701-72456</a:t>
            </a:r>
          </a:p>
          <a:p>
            <a:pPr marL="0" indent="0" algn="l">
              <a:lnSpc>
                <a:spcPct val="120000"/>
              </a:lnSpc>
            </a:pPr>
            <a:r>
              <a:rPr lang="en-US" altLang="ja-JP" sz="1200" dirty="0">
                <a:solidFill>
                  <a:srgbClr val="0808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http://www.humancentrix.com/</a:t>
            </a:r>
            <a:endParaRPr lang="ja-JP" altLang="en-US" sz="1200" dirty="0">
              <a:solidFill>
                <a:srgbClr val="08080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endParaRPr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431540" y="3248980"/>
            <a:ext cx="8316924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5"/>
          <p:cNvSpPr txBox="1">
            <a:spLocks noChangeArrowheads="1"/>
          </p:cNvSpPr>
          <p:nvPr userDrawn="1"/>
        </p:nvSpPr>
        <p:spPr bwMode="auto">
          <a:xfrm>
            <a:off x="359892" y="358035"/>
            <a:ext cx="1547812" cy="370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tIns="108000" anchor="ctr" anchorCtr="0">
            <a:spAutoFit/>
          </a:bodyPr>
          <a:lstStyle>
            <a:lvl1pPr marL="381000" indent="-381000" eaLnBrk="0" hangingPunct="0"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r>
              <a:rPr lang="ja-JP" altLang="en-US" sz="140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ご説明資料</a:t>
            </a:r>
            <a:endParaRPr lang="en-US" altLang="ja-JP" sz="14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53" y="5049180"/>
            <a:ext cx="1268251" cy="1474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1CC6-EE8E-4D5D-946A-4DC3CE0717F2}" type="datetimeFigureOut">
              <a:rPr kumimoji="1" lang="ja-JP" altLang="en-US" smtClean="0"/>
              <a:pPr/>
              <a:t>2019/4/9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7EAE-09C0-4BDA-83E0-6D79736EE1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2480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1CC6-EE8E-4D5D-946A-4DC3CE0717F2}" type="datetimeFigureOut">
              <a:rPr kumimoji="1" lang="ja-JP" altLang="en-US" smtClean="0"/>
              <a:pPr/>
              <a:t>2019/4/9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7EAE-09C0-4BDA-83E0-6D79736EE1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1CC6-EE8E-4D5D-946A-4DC3CE0717F2}" type="datetimeFigureOut">
              <a:rPr kumimoji="1" lang="ja-JP" altLang="en-US" smtClean="0"/>
              <a:pPr/>
              <a:t>2019/4/9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7EAE-09C0-4BDA-83E0-6D79736EE1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1CC6-EE8E-4D5D-946A-4DC3CE0717F2}" type="datetimeFigureOut">
              <a:rPr kumimoji="1" lang="ja-JP" altLang="en-US" smtClean="0"/>
              <a:pPr/>
              <a:t>2019/4/9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7EAE-09C0-4BDA-83E0-6D79736EE1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1CC6-EE8E-4D5D-946A-4DC3CE0717F2}" type="datetimeFigureOut">
              <a:rPr kumimoji="1" lang="ja-JP" altLang="en-US" smtClean="0"/>
              <a:pPr/>
              <a:t>2019/4/9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7EAE-09C0-4BDA-83E0-6D79736EE1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1CC6-EE8E-4D5D-946A-4DC3CE0717F2}" type="datetimeFigureOut">
              <a:rPr kumimoji="1" lang="ja-JP" altLang="en-US" smtClean="0"/>
              <a:pPr/>
              <a:t>2019/4/9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7EAE-09C0-4BDA-83E0-6D79736EE1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D1CC6-EE8E-4D5D-946A-4DC3CE0717F2}" type="datetimeFigureOut">
              <a:rPr kumimoji="1" lang="ja-JP" altLang="en-US" smtClean="0"/>
              <a:pPr/>
              <a:t>2019/4/9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97EAE-09C0-4BDA-83E0-6D79736EE1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BE733B6-7D0B-44E4-A768-3A0330114C2A}"/>
              </a:ext>
            </a:extLst>
          </p:cNvPr>
          <p:cNvSpPr/>
          <p:nvPr/>
        </p:nvSpPr>
        <p:spPr>
          <a:xfrm>
            <a:off x="359532" y="1979918"/>
            <a:ext cx="648072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2018.04.01 </a:t>
            </a: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 </a:t>
            </a:r>
            <a:r>
              <a:rPr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2019.03.31</a:t>
            </a:r>
            <a:endParaRPr lang="ja-JP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FC04EA-39CD-43B8-B32E-D352F80CE01E}"/>
              </a:ext>
            </a:extLst>
          </p:cNvPr>
          <p:cNvSpPr txBox="1"/>
          <p:nvPr/>
        </p:nvSpPr>
        <p:spPr>
          <a:xfrm>
            <a:off x="359532" y="2672916"/>
            <a:ext cx="838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サイトアクセス解析レポート（年間）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096D08-93BB-4158-87FA-05C99013E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88740"/>
            <a:ext cx="2667000" cy="762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9E6A89-0633-402B-9E93-7E6A2495F2E4}"/>
              </a:ext>
            </a:extLst>
          </p:cNvPr>
          <p:cNvSpPr txBox="1"/>
          <p:nvPr/>
        </p:nvSpPr>
        <p:spPr>
          <a:xfrm>
            <a:off x="3203848" y="13314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御中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767BDFA5-E1EA-4FB1-BAD4-43C61A436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3" y="1195413"/>
            <a:ext cx="8532305" cy="364643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2FBE3-FB61-4473-BF00-0FF7FD14926B}"/>
              </a:ext>
            </a:extLst>
          </p:cNvPr>
          <p:cNvSpPr txBox="1"/>
          <p:nvPr/>
        </p:nvSpPr>
        <p:spPr>
          <a:xfrm>
            <a:off x="539552" y="15263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離脱</a:t>
            </a:r>
            <a:endParaRPr kumimoji="1" lang="en-US" altLang="ja-JP" sz="24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4F9C13-D4A0-4E56-8BA2-83DC81F9E16E}"/>
              </a:ext>
            </a:extLst>
          </p:cNvPr>
          <p:cNvSpPr/>
          <p:nvPr/>
        </p:nvSpPr>
        <p:spPr>
          <a:xfrm>
            <a:off x="251519" y="1952836"/>
            <a:ext cx="8532305" cy="1152128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92D96D1-40DF-4769-91C3-0EA081ACF15A}"/>
              </a:ext>
            </a:extLst>
          </p:cNvPr>
          <p:cNvSpPr/>
          <p:nvPr/>
        </p:nvSpPr>
        <p:spPr>
          <a:xfrm>
            <a:off x="251520" y="5625244"/>
            <a:ext cx="8532948" cy="612068"/>
          </a:xfrm>
          <a:prstGeom prst="roundRect">
            <a:avLst>
              <a:gd name="adj" fmla="val 1035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加盟企業一覧で見るのをやめている訪問者が最も多く、離脱</a:t>
            </a:r>
            <a:r>
              <a:rPr lang="ja-JP" altLang="en-US" sz="1600" dirty="0"/>
              <a:t>全体の</a:t>
            </a:r>
            <a:r>
              <a:rPr lang="en-US" altLang="ja-JP" sz="1600" dirty="0"/>
              <a:t>31.17%</a:t>
            </a:r>
            <a:r>
              <a:rPr lang="ja-JP" altLang="en-US" sz="1600" dirty="0"/>
              <a:t>です。</a:t>
            </a:r>
            <a:endParaRPr kumimoji="1" lang="en-US" altLang="ja-JP" sz="1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309C5-394A-4E77-8D9B-B2358BF8608A}"/>
              </a:ext>
            </a:extLst>
          </p:cNvPr>
          <p:cNvSpPr txBox="1"/>
          <p:nvPr/>
        </p:nvSpPr>
        <p:spPr>
          <a:xfrm>
            <a:off x="1475656" y="1921880"/>
            <a:ext cx="2052228" cy="301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7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加盟企業一覧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157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トップページ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157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工業団地案内図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157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発注したい企業を探す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157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活動内容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157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協議会組織図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157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アクセス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157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行事講習予定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157000"/>
              </a:lnSpc>
            </a:pPr>
            <a:r>
              <a:rPr kumimoji="1" lang="ja-JP" altLang="en-US" sz="1200" dirty="0">
                <a:solidFill>
                  <a:srgbClr val="FF0000"/>
                </a:solidFill>
              </a:rPr>
              <a:t>書式ダウンロード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157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フォークリフト案内</a:t>
            </a:r>
            <a:endParaRPr kumimoji="1" lang="en-US" altLang="ja-JP" sz="1200" dirty="0">
              <a:solidFill>
                <a:srgbClr val="FF0000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68BA4BC-DDA4-4464-8939-1FBAAA879CB3}"/>
              </a:ext>
            </a:extLst>
          </p:cNvPr>
          <p:cNvCxnSpPr>
            <a:cxnSpLocks/>
          </p:cNvCxnSpPr>
          <p:nvPr/>
        </p:nvCxnSpPr>
        <p:spPr>
          <a:xfrm>
            <a:off x="251519" y="2240868"/>
            <a:ext cx="8529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811A54-5B05-436A-A507-6F9870222F99}"/>
              </a:ext>
            </a:extLst>
          </p:cNvPr>
          <p:cNvSpPr txBox="1"/>
          <p:nvPr/>
        </p:nvSpPr>
        <p:spPr>
          <a:xfrm>
            <a:off x="523039" y="709246"/>
            <a:ext cx="270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※ 1,000PV</a:t>
            </a:r>
            <a:r>
              <a:rPr kumimoji="1" lang="ja-JP" altLang="en-US" sz="1200" dirty="0">
                <a:solidFill>
                  <a:srgbClr val="FF0000"/>
                </a:solidFill>
              </a:rPr>
              <a:t>以上の上位</a:t>
            </a:r>
            <a:r>
              <a:rPr lang="ja-JP" altLang="en-US" sz="1200" dirty="0">
                <a:solidFill>
                  <a:srgbClr val="FF0000"/>
                </a:solidFill>
              </a:rPr>
              <a:t>４</a:t>
            </a:r>
            <a:r>
              <a:rPr kumimoji="1" lang="ja-JP" altLang="en-US" sz="1200" dirty="0">
                <a:solidFill>
                  <a:srgbClr val="FF0000"/>
                </a:solidFill>
              </a:rPr>
              <a:t>位を解析</a:t>
            </a:r>
          </a:p>
        </p:txBody>
      </p:sp>
    </p:spTree>
    <p:extLst>
      <p:ext uri="{BB962C8B-B14F-4D97-AF65-F5344CB8AC3E}">
        <p14:creationId xmlns:p14="http://schemas.microsoft.com/office/powerpoint/2010/main" val="346529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1697188F-7998-437A-B8BC-B021705BD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4" y="772024"/>
            <a:ext cx="7896051" cy="466193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7D6315F-FBCF-4722-9DB5-CA325B59DB33}"/>
              </a:ext>
            </a:extLst>
          </p:cNvPr>
          <p:cNvSpPr txBox="1"/>
          <p:nvPr/>
        </p:nvSpPr>
        <p:spPr>
          <a:xfrm>
            <a:off x="539552" y="15263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端末（見られているデバイス）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B0D39F8-099D-4CC9-BD42-123CB47072B4}"/>
              </a:ext>
            </a:extLst>
          </p:cNvPr>
          <p:cNvSpPr/>
          <p:nvPr/>
        </p:nvSpPr>
        <p:spPr>
          <a:xfrm>
            <a:off x="251520" y="5625244"/>
            <a:ext cx="8532948" cy="612068"/>
          </a:xfrm>
          <a:prstGeom prst="roundRect">
            <a:avLst>
              <a:gd name="adj" fmla="val 1035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少なくとも</a:t>
            </a:r>
            <a:r>
              <a:rPr kumimoji="1" lang="en-US" altLang="ja-JP" sz="1600" dirty="0"/>
              <a:t>68</a:t>
            </a:r>
            <a:r>
              <a:rPr kumimoji="1" lang="ja-JP" altLang="en-US" sz="1600" dirty="0"/>
              <a:t>％以上の訪問者が、</a:t>
            </a:r>
            <a:r>
              <a:rPr lang="en-US" altLang="ja-JP" sz="1600" dirty="0"/>
              <a:t>PC</a:t>
            </a:r>
            <a:r>
              <a:rPr kumimoji="1" lang="ja-JP" altLang="en-US" sz="1600" dirty="0"/>
              <a:t>から閲覧</a:t>
            </a:r>
            <a:r>
              <a:rPr lang="ja-JP" altLang="en-US" sz="1600" dirty="0"/>
              <a:t>しています</a:t>
            </a:r>
            <a:endParaRPr kumimoji="1" lang="ja-JP" altLang="en-US" sz="16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EF16D08-DFF5-42F4-9B94-390FC7542B35}"/>
              </a:ext>
            </a:extLst>
          </p:cNvPr>
          <p:cNvCxnSpPr>
            <a:cxnSpLocks/>
          </p:cNvCxnSpPr>
          <p:nvPr/>
        </p:nvCxnSpPr>
        <p:spPr>
          <a:xfrm>
            <a:off x="611814" y="2996952"/>
            <a:ext cx="79082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F48C1ED-06D6-48A7-80A6-B1483C0A70F3}"/>
              </a:ext>
            </a:extLst>
          </p:cNvPr>
          <p:cNvCxnSpPr>
            <a:cxnSpLocks/>
          </p:cNvCxnSpPr>
          <p:nvPr/>
        </p:nvCxnSpPr>
        <p:spPr>
          <a:xfrm>
            <a:off x="611814" y="3284984"/>
            <a:ext cx="79082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E645CDE-734B-4299-BCD1-C5DD4668F4B8}"/>
              </a:ext>
            </a:extLst>
          </p:cNvPr>
          <p:cNvCxnSpPr>
            <a:cxnSpLocks/>
          </p:cNvCxnSpPr>
          <p:nvPr/>
        </p:nvCxnSpPr>
        <p:spPr>
          <a:xfrm>
            <a:off x="588225" y="4077072"/>
            <a:ext cx="79082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7FD22A1-EDB1-44F4-9568-104FDF966013}"/>
              </a:ext>
            </a:extLst>
          </p:cNvPr>
          <p:cNvCxnSpPr>
            <a:cxnSpLocks/>
          </p:cNvCxnSpPr>
          <p:nvPr/>
        </p:nvCxnSpPr>
        <p:spPr>
          <a:xfrm>
            <a:off x="588225" y="4365104"/>
            <a:ext cx="79082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EDC970E-6233-4FDF-9203-4C5AEAE7D304}"/>
              </a:ext>
            </a:extLst>
          </p:cNvPr>
          <p:cNvCxnSpPr>
            <a:cxnSpLocks/>
          </p:cNvCxnSpPr>
          <p:nvPr/>
        </p:nvCxnSpPr>
        <p:spPr>
          <a:xfrm>
            <a:off x="588225" y="4869160"/>
            <a:ext cx="79082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C259DF0-A1E2-4BA3-AB5C-5ACABB126174}"/>
              </a:ext>
            </a:extLst>
          </p:cNvPr>
          <p:cNvCxnSpPr>
            <a:cxnSpLocks/>
          </p:cNvCxnSpPr>
          <p:nvPr/>
        </p:nvCxnSpPr>
        <p:spPr>
          <a:xfrm>
            <a:off x="588225" y="5419883"/>
            <a:ext cx="79082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27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F5AA54-8921-49E9-887F-CA0A8FB6BD9A}"/>
              </a:ext>
            </a:extLst>
          </p:cNvPr>
          <p:cNvSpPr txBox="1"/>
          <p:nvPr/>
        </p:nvSpPr>
        <p:spPr>
          <a:xfrm>
            <a:off x="539552" y="15263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まとめ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6C6C106-11E5-4E4B-8FF2-148958B85A20}"/>
              </a:ext>
            </a:extLst>
          </p:cNvPr>
          <p:cNvSpPr/>
          <p:nvPr/>
        </p:nvSpPr>
        <p:spPr>
          <a:xfrm>
            <a:off x="251520" y="5373185"/>
            <a:ext cx="8532948" cy="966418"/>
          </a:xfrm>
          <a:prstGeom prst="roundRect">
            <a:avLst>
              <a:gd name="adj" fmla="val 1035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dirty="0"/>
              <a:t>白井工業団地の知名度</a:t>
            </a:r>
            <a:r>
              <a:rPr kumimoji="1" lang="en-US" altLang="ja-JP" dirty="0"/>
              <a:t>UP</a:t>
            </a:r>
            <a:r>
              <a:rPr kumimoji="1" lang="ja-JP" altLang="en-US" dirty="0"/>
              <a:t>と、加盟企業の紹介が、</a:t>
            </a:r>
            <a:endParaRPr kumimoji="1" lang="en-US" altLang="ja-JP" dirty="0"/>
          </a:p>
          <a:p>
            <a:pPr algn="ctr">
              <a:lnSpc>
                <a:spcPct val="120000"/>
              </a:lnSpc>
            </a:pPr>
            <a:r>
              <a:rPr kumimoji="1" lang="ja-JP" altLang="en-US" dirty="0"/>
              <a:t>うまく機能している状態といえます。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51B2C78-576F-4512-A67B-F0199BA3B1E9}"/>
              </a:ext>
            </a:extLst>
          </p:cNvPr>
          <p:cNvSpPr/>
          <p:nvPr/>
        </p:nvSpPr>
        <p:spPr>
          <a:xfrm>
            <a:off x="374561" y="2140765"/>
            <a:ext cx="8409907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ja-JP" altLang="en-US" sz="1600" dirty="0"/>
              <a:t>ほとんどの訪問者が加盟企業一覧を見ています。</a:t>
            </a:r>
            <a:endParaRPr lang="en-US" altLang="ja-JP" sz="16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ja-JP" altLang="en-US" sz="1600" dirty="0"/>
              <a:t>加盟企業の詳細情報は熱心に見られています。</a:t>
            </a:r>
            <a:endParaRPr lang="en-US" altLang="ja-JP" sz="16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ja-JP" altLang="en-US" sz="1600" dirty="0"/>
              <a:t>初めて来る訪問者が全体の</a:t>
            </a:r>
            <a:r>
              <a:rPr lang="en-US" altLang="ja-JP" sz="1600" dirty="0"/>
              <a:t>85%</a:t>
            </a:r>
            <a:r>
              <a:rPr lang="ja-JP" altLang="en-US" sz="1600" dirty="0"/>
              <a:t>を超えています。</a:t>
            </a:r>
            <a:endParaRPr lang="en-US" altLang="ja-JP" sz="16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ja-JP" sz="1600" dirty="0"/>
              <a:t>Google</a:t>
            </a:r>
            <a:r>
              <a:rPr lang="ja-JP" altLang="en-US" sz="1600" dirty="0"/>
              <a:t>などの自然検索から多く訪問されています。</a:t>
            </a:r>
            <a:endParaRPr lang="en-US" altLang="ja-JP" sz="16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ja-JP" altLang="en-US" sz="1600" dirty="0"/>
              <a:t>最初に加盟企業の情報を見に来ている訪問者は約</a:t>
            </a:r>
            <a:r>
              <a:rPr lang="en-US" altLang="ja-JP" sz="1600" dirty="0"/>
              <a:t>20%</a:t>
            </a:r>
            <a:r>
              <a:rPr lang="ja-JP" altLang="en-US" sz="1600" dirty="0"/>
              <a:t>（前年比</a:t>
            </a:r>
            <a:r>
              <a:rPr lang="en-US" altLang="ja-JP" sz="1600" dirty="0"/>
              <a:t>-5%</a:t>
            </a:r>
            <a:r>
              <a:rPr lang="ja-JP" altLang="en-US" sz="1600" dirty="0"/>
              <a:t>）になります。</a:t>
            </a:r>
            <a:endParaRPr lang="en-US" altLang="ja-JP" sz="16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ja-JP" altLang="en-US" sz="1600" dirty="0"/>
              <a:t>加盟企業一覧で見るのをやめている訪問者が最も多くいます。</a:t>
            </a:r>
            <a:endParaRPr lang="en-US" altLang="ja-JP" sz="16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E2CD17C-4771-46B0-AC31-86D74B1CF5F1}"/>
              </a:ext>
            </a:extLst>
          </p:cNvPr>
          <p:cNvSpPr/>
          <p:nvPr/>
        </p:nvSpPr>
        <p:spPr>
          <a:xfrm>
            <a:off x="374560" y="4215329"/>
            <a:ext cx="8013864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ja-JP" altLang="en-US" sz="1600" dirty="0"/>
              <a:t>最初に協議会の情報を見に来ている人も多くいます。</a:t>
            </a:r>
            <a:endParaRPr lang="en-US" altLang="ja-JP" sz="16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ja-JP" altLang="en-US" sz="1600" dirty="0"/>
              <a:t>東京都・千葉県を中心に見られています。</a:t>
            </a:r>
            <a:endParaRPr lang="en-US" altLang="ja-JP" sz="16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ja-JP" sz="1600" dirty="0"/>
              <a:t>68%</a:t>
            </a:r>
            <a:r>
              <a:rPr lang="ja-JP" altLang="en-US" sz="1600" dirty="0"/>
              <a:t>以上の訪問者が、</a:t>
            </a:r>
            <a:r>
              <a:rPr lang="en-US" altLang="ja-JP" sz="1600" dirty="0"/>
              <a:t>PC</a:t>
            </a:r>
            <a:r>
              <a:rPr lang="ja-JP" altLang="en-US" sz="1600" dirty="0"/>
              <a:t>から閲覧しています。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7EC9675-4462-4AFB-8971-8EA39AB90AE0}"/>
              </a:ext>
            </a:extLst>
          </p:cNvPr>
          <p:cNvSpPr/>
          <p:nvPr/>
        </p:nvSpPr>
        <p:spPr>
          <a:xfrm>
            <a:off x="370665" y="836050"/>
            <a:ext cx="8398774" cy="96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年間で</a:t>
            </a:r>
            <a:r>
              <a:rPr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8,000</a:t>
            </a: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人以上の新規訪問者に見ていただいている状態が続き、</a:t>
            </a:r>
            <a:r>
              <a:rPr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</a:t>
            </a: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サイトの内容もよく見ていただけています。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4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4C13F14-8A2A-49C2-AD5C-0F4A8BA20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6" y="1044622"/>
            <a:ext cx="8305187" cy="408498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E770DA-5134-4B5E-BCAF-02AF66BEBCAC}"/>
              </a:ext>
            </a:extLst>
          </p:cNvPr>
          <p:cNvSpPr txBox="1"/>
          <p:nvPr/>
        </p:nvSpPr>
        <p:spPr>
          <a:xfrm>
            <a:off x="539552" y="15263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全体</a:t>
            </a:r>
            <a:r>
              <a:rPr kumimoji="1" lang="ja-JP" altLang="en-US" sz="2400" dirty="0"/>
              <a:t>の傾向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67B25E5-1C46-4FEF-A9A6-90BDE3F1475C}"/>
              </a:ext>
            </a:extLst>
          </p:cNvPr>
          <p:cNvSpPr/>
          <p:nvPr/>
        </p:nvSpPr>
        <p:spPr>
          <a:xfrm>
            <a:off x="251520" y="5625244"/>
            <a:ext cx="8532948" cy="612068"/>
          </a:xfrm>
          <a:prstGeom prst="roundRect">
            <a:avLst>
              <a:gd name="adj" fmla="val 1035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1</a:t>
            </a:r>
            <a:r>
              <a:rPr kumimoji="1" lang="ja-JP" altLang="en-US" sz="1600" dirty="0"/>
              <a:t>年</a:t>
            </a:r>
            <a:r>
              <a:rPr lang="ja-JP" altLang="en-US" sz="1600" dirty="0"/>
              <a:t>間で</a:t>
            </a:r>
            <a:r>
              <a:rPr lang="en-US" altLang="ja-JP" sz="1600" dirty="0"/>
              <a:t>8,000</a:t>
            </a:r>
            <a:r>
              <a:rPr lang="ja-JP" altLang="en-US" sz="1600" dirty="0"/>
              <a:t>人以上の方が新規で訪問して、内容をよく見ていただけています。</a:t>
            </a:r>
            <a:endParaRPr lang="en-US" altLang="ja-JP" sz="16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9F0F7EF-94F6-4F12-B4C0-F95FA1F78189}"/>
              </a:ext>
            </a:extLst>
          </p:cNvPr>
          <p:cNvCxnSpPr>
            <a:cxnSpLocks/>
          </p:cNvCxnSpPr>
          <p:nvPr/>
        </p:nvCxnSpPr>
        <p:spPr>
          <a:xfrm>
            <a:off x="377534" y="2024844"/>
            <a:ext cx="83889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9F070ACB-531D-4037-AA18-DB835E86C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585955"/>
              </p:ext>
            </p:extLst>
          </p:nvPr>
        </p:nvGraphicFramePr>
        <p:xfrm>
          <a:off x="484636" y="3901870"/>
          <a:ext cx="583264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252">
                  <a:extLst>
                    <a:ext uri="{9D8B030D-6E8A-4147-A177-3AD203B41FA5}">
                      <a16:colId xmlns:a16="http://schemas.microsoft.com/office/drawing/2014/main" val="228261272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68478916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518628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386454022"/>
                    </a:ext>
                  </a:extLst>
                </a:gridCol>
              </a:tblGrid>
              <a:tr h="2462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項目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2017</a:t>
                      </a:r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年度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2018</a:t>
                      </a:r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年度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比較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182747"/>
                  </a:ext>
                </a:extLst>
              </a:tr>
              <a:tr h="246271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ユーザ当たりのセッション数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1.42</a:t>
                      </a:r>
                      <a:r>
                        <a:rPr kumimoji="1" lang="ja-JP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回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1.37</a:t>
                      </a:r>
                      <a:r>
                        <a:rPr kumimoji="1" lang="ja-JP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回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-0.5</a:t>
                      </a: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回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146614"/>
                  </a:ext>
                </a:extLst>
              </a:tr>
              <a:tr h="246271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ページ</a:t>
                      </a:r>
                      <a:r>
                        <a:rPr kumimoji="1" lang="en-US" altLang="ja-JP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ja-JP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セッション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2.22</a:t>
                      </a:r>
                      <a:r>
                        <a:rPr kumimoji="1" lang="ja-JP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ページ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2.02</a:t>
                      </a:r>
                      <a:r>
                        <a:rPr kumimoji="1" lang="ja-JP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ページ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-0.2</a:t>
                      </a: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ページ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783750"/>
                  </a:ext>
                </a:extLst>
              </a:tr>
              <a:tr h="246271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平均セッション時間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00:02:22</a:t>
                      </a:r>
                      <a:endParaRPr kumimoji="1" lang="ja-JP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00:01:52</a:t>
                      </a:r>
                      <a:endParaRPr kumimoji="1" lang="ja-JP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-00:00:30</a:t>
                      </a:r>
                      <a:endParaRPr kumimoji="1" lang="ja-JP" altLang="en-US" sz="12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26404"/>
                  </a:ext>
                </a:extLst>
              </a:tr>
              <a:tr h="246271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直帰率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53.19%</a:t>
                      </a:r>
                      <a:endParaRPr kumimoji="1" lang="ja-JP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57.81%</a:t>
                      </a:r>
                      <a:endParaRPr kumimoji="1" lang="ja-JP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+4.62%</a:t>
                      </a:r>
                      <a:endParaRPr kumimoji="1" lang="ja-JP" altLang="en-US" sz="12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843635"/>
                  </a:ext>
                </a:extLst>
              </a:tr>
            </a:tbl>
          </a:graphicData>
        </a:graphic>
      </p:graphicFrame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3B9EEC2-466C-4937-9FD8-2BBE9747881F}"/>
              </a:ext>
            </a:extLst>
          </p:cNvPr>
          <p:cNvSpPr/>
          <p:nvPr/>
        </p:nvSpPr>
        <p:spPr>
          <a:xfrm>
            <a:off x="2699792" y="252035"/>
            <a:ext cx="6084676" cy="648724"/>
          </a:xfrm>
          <a:prstGeom prst="roundRect">
            <a:avLst>
              <a:gd name="adj" fmla="val 9326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ja-JP" altLang="en-US" sz="1600" dirty="0"/>
              <a:t>昨年度と比べて若干悪いデータとなっているが、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訪問あたりのデータ数値は</a:t>
            </a:r>
            <a:r>
              <a:rPr lang="ja-JP" altLang="en-US" sz="1600" dirty="0"/>
              <a:t>標準以上</a:t>
            </a:r>
            <a:endParaRPr kumimoji="1" lang="ja-JP" altLang="en-US" sz="1600" dirty="0"/>
          </a:p>
        </p:txBody>
      </p:sp>
      <p:sp>
        <p:nvSpPr>
          <p:cNvPr id="12" name="吹き出し: 折線 11">
            <a:extLst>
              <a:ext uri="{FF2B5EF4-FFF2-40B4-BE49-F238E27FC236}">
                <a16:creationId xmlns:a16="http://schemas.microsoft.com/office/drawing/2014/main" id="{E17BEE8A-838C-4814-9EB0-95DCC08DF986}"/>
              </a:ext>
            </a:extLst>
          </p:cNvPr>
          <p:cNvSpPr/>
          <p:nvPr/>
        </p:nvSpPr>
        <p:spPr>
          <a:xfrm>
            <a:off x="6530185" y="959354"/>
            <a:ext cx="1498199" cy="876085"/>
          </a:xfrm>
          <a:prstGeom prst="borderCallout2">
            <a:avLst>
              <a:gd name="adj1" fmla="val 18750"/>
              <a:gd name="adj2" fmla="val -668"/>
              <a:gd name="adj3" fmla="val 18750"/>
              <a:gd name="adj4" fmla="val -16667"/>
              <a:gd name="adj5" fmla="val 105932"/>
              <a:gd name="adj6" fmla="val -43618"/>
            </a:avLst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bIns="36000"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平日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で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約</a:t>
            </a: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35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～</a:t>
            </a: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40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人</a:t>
            </a: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日程度訪問されている。</a:t>
            </a:r>
          </a:p>
        </p:txBody>
      </p:sp>
    </p:spTree>
    <p:extLst>
      <p:ext uri="{BB962C8B-B14F-4D97-AF65-F5344CB8AC3E}">
        <p14:creationId xmlns:p14="http://schemas.microsoft.com/office/powerpoint/2010/main" val="172303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ABCD194-F84D-45A2-B5FC-747F4AA55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8" y="1250300"/>
            <a:ext cx="8402383" cy="347684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941AD0-C1BD-4C80-8CE0-B969C7E69730}"/>
              </a:ext>
            </a:extLst>
          </p:cNvPr>
          <p:cNvSpPr txBox="1"/>
          <p:nvPr/>
        </p:nvSpPr>
        <p:spPr>
          <a:xfrm>
            <a:off x="539552" y="152636"/>
            <a:ext cx="8388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ページ（ページビュー数から見る）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5FE407B-73BC-4B3F-902F-22ED65D18E70}"/>
              </a:ext>
            </a:extLst>
          </p:cNvPr>
          <p:cNvSpPr/>
          <p:nvPr/>
        </p:nvSpPr>
        <p:spPr>
          <a:xfrm>
            <a:off x="370808" y="2060848"/>
            <a:ext cx="8402382" cy="1632959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B0D153-8A25-49FC-B3BB-A1E1B95147B9}"/>
              </a:ext>
            </a:extLst>
          </p:cNvPr>
          <p:cNvSpPr txBox="1"/>
          <p:nvPr/>
        </p:nvSpPr>
        <p:spPr>
          <a:xfrm>
            <a:off x="1151620" y="2058386"/>
            <a:ext cx="2052228" cy="2681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kumimoji="1" lang="ja-JP" altLang="en-US" sz="1000" dirty="0">
                <a:solidFill>
                  <a:srgbClr val="FF0000"/>
                </a:solidFill>
              </a:rPr>
              <a:t>トップページ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加盟企業一覧</a:t>
            </a:r>
            <a:endParaRPr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kumimoji="1" lang="ja-JP" altLang="en-US" sz="1000" dirty="0">
                <a:solidFill>
                  <a:srgbClr val="FF0000"/>
                </a:solidFill>
              </a:rPr>
              <a:t>工業団地案内図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発注したい企業を探す</a:t>
            </a:r>
            <a:endParaRPr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kumimoji="1" lang="ja-JP" altLang="en-US" sz="1000" dirty="0">
                <a:solidFill>
                  <a:srgbClr val="FF0000"/>
                </a:solidFill>
              </a:rPr>
              <a:t>協議会組織図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活動内容</a:t>
            </a:r>
            <a:endParaRPr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71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行事講習予定</a:t>
            </a:r>
            <a:endParaRPr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kumimoji="1" lang="ja-JP" altLang="en-US" sz="1000" dirty="0">
                <a:solidFill>
                  <a:srgbClr val="FF0000"/>
                </a:solidFill>
              </a:rPr>
              <a:t>アクセス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kumimoji="1" lang="ja-JP" altLang="en-US" sz="1000" dirty="0">
                <a:solidFill>
                  <a:srgbClr val="FF0000"/>
                </a:solidFill>
              </a:rPr>
              <a:t>書式ダウンロード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お問合せ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9C1B86-BAE4-4093-8801-A01495831438}"/>
              </a:ext>
            </a:extLst>
          </p:cNvPr>
          <p:cNvSpPr txBox="1"/>
          <p:nvPr/>
        </p:nvSpPr>
        <p:spPr>
          <a:xfrm>
            <a:off x="305653" y="883291"/>
            <a:ext cx="270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※ 1,000PV</a:t>
            </a:r>
            <a:r>
              <a:rPr kumimoji="1" lang="ja-JP" altLang="en-US" sz="1200" dirty="0">
                <a:solidFill>
                  <a:srgbClr val="FF0000"/>
                </a:solidFill>
              </a:rPr>
              <a:t>以上の上位</a:t>
            </a:r>
            <a:r>
              <a:rPr kumimoji="1" lang="en-US" altLang="ja-JP" sz="1200" dirty="0">
                <a:solidFill>
                  <a:srgbClr val="FF0000"/>
                </a:solidFill>
              </a:rPr>
              <a:t>6</a:t>
            </a:r>
            <a:r>
              <a:rPr kumimoji="1" lang="ja-JP" altLang="en-US" sz="1200" dirty="0">
                <a:solidFill>
                  <a:srgbClr val="FF0000"/>
                </a:solidFill>
              </a:rPr>
              <a:t>位を解析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E2B52D8-29C7-48D2-954B-582B21E6A915}"/>
              </a:ext>
            </a:extLst>
          </p:cNvPr>
          <p:cNvCxnSpPr>
            <a:cxnSpLocks/>
          </p:cNvCxnSpPr>
          <p:nvPr/>
        </p:nvCxnSpPr>
        <p:spPr>
          <a:xfrm>
            <a:off x="370808" y="3140968"/>
            <a:ext cx="8413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E9C0E42-29E8-4CCC-9059-954660E483BC}"/>
              </a:ext>
            </a:extLst>
          </p:cNvPr>
          <p:cNvCxnSpPr>
            <a:cxnSpLocks/>
          </p:cNvCxnSpPr>
          <p:nvPr/>
        </p:nvCxnSpPr>
        <p:spPr>
          <a:xfrm>
            <a:off x="370808" y="2595322"/>
            <a:ext cx="8402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4863E4D4-3C30-4FB5-BE9C-52B9A05FDBEA}"/>
              </a:ext>
            </a:extLst>
          </p:cNvPr>
          <p:cNvSpPr/>
          <p:nvPr/>
        </p:nvSpPr>
        <p:spPr>
          <a:xfrm>
            <a:off x="251520" y="5625244"/>
            <a:ext cx="8532948" cy="612068"/>
          </a:xfrm>
          <a:prstGeom prst="roundRect">
            <a:avLst>
              <a:gd name="adj" fmla="val 1035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ほとんどの訪問者が加盟企業一覧を見ています。</a:t>
            </a:r>
          </a:p>
        </p:txBody>
      </p:sp>
      <p:sp>
        <p:nvSpPr>
          <p:cNvPr id="19" name="吹き出し: 折線 18">
            <a:extLst>
              <a:ext uri="{FF2B5EF4-FFF2-40B4-BE49-F238E27FC236}">
                <a16:creationId xmlns:a16="http://schemas.microsoft.com/office/drawing/2014/main" id="{94BDCD7C-1E75-43F0-8E42-1DC4B68FE34A}"/>
              </a:ext>
            </a:extLst>
          </p:cNvPr>
          <p:cNvSpPr/>
          <p:nvPr/>
        </p:nvSpPr>
        <p:spPr>
          <a:xfrm>
            <a:off x="7272449" y="4632550"/>
            <a:ext cx="1512168" cy="876085"/>
          </a:xfrm>
          <a:prstGeom prst="borderCallout2">
            <a:avLst>
              <a:gd name="adj1" fmla="val 18750"/>
              <a:gd name="adj2" fmla="val -668"/>
              <a:gd name="adj3" fmla="val 18750"/>
              <a:gd name="adj4" fmla="val -16667"/>
              <a:gd name="adj5" fmla="val -184450"/>
              <a:gd name="adj6" fmla="val -16006"/>
            </a:avLst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bIns="36000"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直帰率は高いが、滞在時間は長く、よく見てもらった結果、満足して離脱しています。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068464B-7237-4D22-A11E-128F22798771}"/>
              </a:ext>
            </a:extLst>
          </p:cNvPr>
          <p:cNvCxnSpPr>
            <a:cxnSpLocks/>
          </p:cNvCxnSpPr>
          <p:nvPr/>
        </p:nvCxnSpPr>
        <p:spPr>
          <a:xfrm flipV="1">
            <a:off x="7164288" y="2492896"/>
            <a:ext cx="0" cy="230425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吹き出し: 折線 21">
            <a:extLst>
              <a:ext uri="{FF2B5EF4-FFF2-40B4-BE49-F238E27FC236}">
                <a16:creationId xmlns:a16="http://schemas.microsoft.com/office/drawing/2014/main" id="{1F2DE7DB-5B52-4306-B492-43B1FF916566}"/>
              </a:ext>
            </a:extLst>
          </p:cNvPr>
          <p:cNvSpPr/>
          <p:nvPr/>
        </p:nvSpPr>
        <p:spPr>
          <a:xfrm>
            <a:off x="4655286" y="4632550"/>
            <a:ext cx="1512168" cy="876085"/>
          </a:xfrm>
          <a:prstGeom prst="borderCallout2">
            <a:avLst>
              <a:gd name="adj1" fmla="val 18750"/>
              <a:gd name="adj2" fmla="val -668"/>
              <a:gd name="adj3" fmla="val 18750"/>
              <a:gd name="adj4" fmla="val -16667"/>
              <a:gd name="adj5" fmla="val -235902"/>
              <a:gd name="adj6" fmla="val -16858"/>
            </a:avLst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bIns="36000"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訪問者の約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人に</a:t>
            </a: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人が、加盟企業一覧を見ていて、トップページに迫る勢いです。</a:t>
            </a:r>
          </a:p>
        </p:txBody>
      </p:sp>
    </p:spTree>
    <p:extLst>
      <p:ext uri="{BB962C8B-B14F-4D97-AF65-F5344CB8AC3E}">
        <p14:creationId xmlns:p14="http://schemas.microsoft.com/office/powerpoint/2010/main" val="22520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CEB6734-C31A-4AF5-9041-FA2962115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65645"/>
            <a:ext cx="8620018" cy="356690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941AD0-C1BD-4C80-8CE0-B969C7E69730}"/>
              </a:ext>
            </a:extLst>
          </p:cNvPr>
          <p:cNvSpPr txBox="1"/>
          <p:nvPr/>
        </p:nvSpPr>
        <p:spPr>
          <a:xfrm>
            <a:off x="539552" y="152636"/>
            <a:ext cx="8388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ページ（滞在時間から見る）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5FE407B-73BC-4B3F-902F-22ED65D18E70}"/>
              </a:ext>
            </a:extLst>
          </p:cNvPr>
          <p:cNvSpPr/>
          <p:nvPr/>
        </p:nvSpPr>
        <p:spPr>
          <a:xfrm>
            <a:off x="272462" y="1916086"/>
            <a:ext cx="8599076" cy="1146949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B0D153-8A25-49FC-B3BB-A1E1B95147B9}"/>
              </a:ext>
            </a:extLst>
          </p:cNvPr>
          <p:cNvSpPr txBox="1"/>
          <p:nvPr/>
        </p:nvSpPr>
        <p:spPr>
          <a:xfrm>
            <a:off x="1172562" y="1916086"/>
            <a:ext cx="2052228" cy="248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4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発注したい企業を探す</a:t>
            </a:r>
            <a:endParaRPr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74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加盟企業一覧</a:t>
            </a:r>
            <a:endParaRPr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74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書式ダウンロード</a:t>
            </a:r>
            <a:endParaRPr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74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アクセス</a:t>
            </a:r>
            <a:endParaRPr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74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行事講習予定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74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お問合せ</a:t>
            </a:r>
            <a:endParaRPr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74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活動内容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74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工業団地案内図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74000"/>
              </a:lnSpc>
            </a:pPr>
            <a:r>
              <a:rPr kumimoji="1" lang="ja-JP" altLang="en-US" sz="1000" dirty="0">
                <a:solidFill>
                  <a:srgbClr val="FF0000"/>
                </a:solidFill>
              </a:rPr>
              <a:t>協議会組織図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9C1B86-BAE4-4093-8801-A01495831438}"/>
              </a:ext>
            </a:extLst>
          </p:cNvPr>
          <p:cNvSpPr txBox="1"/>
          <p:nvPr/>
        </p:nvSpPr>
        <p:spPr>
          <a:xfrm>
            <a:off x="622808" y="646392"/>
            <a:ext cx="5497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※ </a:t>
            </a:r>
            <a:r>
              <a:rPr kumimoji="1" lang="ja-JP" altLang="en-US" sz="1200" dirty="0">
                <a:solidFill>
                  <a:srgbClr val="FF0000"/>
                </a:solidFill>
              </a:rPr>
              <a:t>ページビュー数</a:t>
            </a:r>
            <a:r>
              <a:rPr kumimoji="1" lang="en-US" altLang="ja-JP" sz="1200" dirty="0">
                <a:solidFill>
                  <a:srgbClr val="FF0000"/>
                </a:solidFill>
              </a:rPr>
              <a:t>100</a:t>
            </a:r>
            <a:r>
              <a:rPr kumimoji="1" lang="ja-JP" altLang="en-US" sz="1200" dirty="0">
                <a:solidFill>
                  <a:srgbClr val="FF0000"/>
                </a:solidFill>
              </a:rPr>
              <a:t>以上、平均滞在時間</a:t>
            </a:r>
            <a:r>
              <a:rPr kumimoji="1" lang="en-US" altLang="ja-JP" sz="1200" dirty="0">
                <a:solidFill>
                  <a:srgbClr val="FF0000"/>
                </a:solidFill>
              </a:rPr>
              <a:t>2</a:t>
            </a:r>
            <a:r>
              <a:rPr kumimoji="1" lang="ja-JP" altLang="en-US" sz="1200" dirty="0">
                <a:solidFill>
                  <a:srgbClr val="FF0000"/>
                </a:solidFill>
              </a:rPr>
              <a:t>分以上の上位</a:t>
            </a:r>
            <a:r>
              <a:rPr lang="en-US" altLang="ja-JP" sz="1200" dirty="0">
                <a:solidFill>
                  <a:srgbClr val="FF0000"/>
                </a:solidFill>
              </a:rPr>
              <a:t>4</a:t>
            </a:r>
            <a:r>
              <a:rPr kumimoji="1" lang="ja-JP" altLang="en-US" sz="1200" dirty="0">
                <a:solidFill>
                  <a:srgbClr val="FF0000"/>
                </a:solidFill>
              </a:rPr>
              <a:t>位を解析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E9C0E42-29E8-4CCC-9059-954660E483BC}"/>
              </a:ext>
            </a:extLst>
          </p:cNvPr>
          <p:cNvCxnSpPr>
            <a:cxnSpLocks/>
          </p:cNvCxnSpPr>
          <p:nvPr/>
        </p:nvCxnSpPr>
        <p:spPr>
          <a:xfrm>
            <a:off x="272462" y="2204864"/>
            <a:ext cx="85990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4863E4D4-3C30-4FB5-BE9C-52B9A05FDBEA}"/>
              </a:ext>
            </a:extLst>
          </p:cNvPr>
          <p:cNvSpPr/>
          <p:nvPr/>
        </p:nvSpPr>
        <p:spPr>
          <a:xfrm>
            <a:off x="251520" y="5625244"/>
            <a:ext cx="8532948" cy="612068"/>
          </a:xfrm>
          <a:prstGeom prst="roundRect">
            <a:avLst>
              <a:gd name="adj" fmla="val 1035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加盟企業の詳細情報は熱心に見られています。</a:t>
            </a:r>
          </a:p>
        </p:txBody>
      </p:sp>
      <p:sp>
        <p:nvSpPr>
          <p:cNvPr id="22" name="吹き出し: 折線 21">
            <a:extLst>
              <a:ext uri="{FF2B5EF4-FFF2-40B4-BE49-F238E27FC236}">
                <a16:creationId xmlns:a16="http://schemas.microsoft.com/office/drawing/2014/main" id="{1F2DE7DB-5B52-4306-B492-43B1FF916566}"/>
              </a:ext>
            </a:extLst>
          </p:cNvPr>
          <p:cNvSpPr/>
          <p:nvPr/>
        </p:nvSpPr>
        <p:spPr>
          <a:xfrm>
            <a:off x="5364088" y="4632549"/>
            <a:ext cx="1512168" cy="876085"/>
          </a:xfrm>
          <a:prstGeom prst="borderCallout2">
            <a:avLst>
              <a:gd name="adj1" fmla="val 18750"/>
              <a:gd name="adj2" fmla="val -668"/>
              <a:gd name="adj3" fmla="val 18750"/>
              <a:gd name="adj4" fmla="val -16667"/>
              <a:gd name="adj5" fmla="val -288823"/>
              <a:gd name="adj6" fmla="val -17710"/>
            </a:avLst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bIns="36000"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発注したい企業を探すは、</a:t>
            </a: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分以上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見られている見ごたえのあるページになっています。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76093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2ADB43F4-E87E-41F3-B479-68D052CFD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6" y="1109577"/>
            <a:ext cx="7949006" cy="391558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BEAE1C-6C27-4274-BE77-48AC97EB6C81}"/>
              </a:ext>
            </a:extLst>
          </p:cNvPr>
          <p:cNvSpPr txBox="1"/>
          <p:nvPr/>
        </p:nvSpPr>
        <p:spPr>
          <a:xfrm>
            <a:off x="539552" y="15263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ユーザ（訪問者）サマリー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D842DE-2E35-4693-BA50-56B629B1CA36}"/>
              </a:ext>
            </a:extLst>
          </p:cNvPr>
          <p:cNvSpPr/>
          <p:nvPr/>
        </p:nvSpPr>
        <p:spPr>
          <a:xfrm>
            <a:off x="608538" y="1214379"/>
            <a:ext cx="3531414" cy="975823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折線 5">
            <a:extLst>
              <a:ext uri="{FF2B5EF4-FFF2-40B4-BE49-F238E27FC236}">
                <a16:creationId xmlns:a16="http://schemas.microsoft.com/office/drawing/2014/main" id="{FFDF52F8-A37D-4C1D-A4FB-B50C65988F3C}"/>
              </a:ext>
            </a:extLst>
          </p:cNvPr>
          <p:cNvSpPr/>
          <p:nvPr/>
        </p:nvSpPr>
        <p:spPr>
          <a:xfrm>
            <a:off x="4572000" y="393943"/>
            <a:ext cx="1512168" cy="876085"/>
          </a:xfrm>
          <a:prstGeom prst="borderCallout2">
            <a:avLst>
              <a:gd name="adj1" fmla="val 18750"/>
              <a:gd name="adj2" fmla="val -668"/>
              <a:gd name="adj3" fmla="val 18750"/>
              <a:gd name="adj4" fmla="val -16667"/>
              <a:gd name="adj5" fmla="val 138961"/>
              <a:gd name="adj6" fmla="val -100324"/>
            </a:avLst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bIns="36000" rtlCol="0" anchor="ctr"/>
          <a:lstStyle/>
          <a:p>
            <a:pPr>
              <a:lnSpc>
                <a:spcPct val="120000"/>
              </a:lnSpc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新規ユーザーが全訪問者の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86.2%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と非常に多くいます。</a:t>
            </a:r>
            <a:endParaRPr kumimoji="1" lang="ja-JP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" name="吹き出し: 折線 6">
            <a:extLst>
              <a:ext uri="{FF2B5EF4-FFF2-40B4-BE49-F238E27FC236}">
                <a16:creationId xmlns:a16="http://schemas.microsoft.com/office/drawing/2014/main" id="{DC39DC0E-1D9C-43AC-9334-9AFB1EC29872}"/>
              </a:ext>
            </a:extLst>
          </p:cNvPr>
          <p:cNvSpPr/>
          <p:nvPr/>
        </p:nvSpPr>
        <p:spPr>
          <a:xfrm>
            <a:off x="4572000" y="3957071"/>
            <a:ext cx="1512168" cy="876085"/>
          </a:xfrm>
          <a:prstGeom prst="borderCallout2">
            <a:avLst>
              <a:gd name="adj1" fmla="val 18750"/>
              <a:gd name="adj2" fmla="val -668"/>
              <a:gd name="adj3" fmla="val 18750"/>
              <a:gd name="adj4" fmla="val -16667"/>
              <a:gd name="adj5" fmla="val 19887"/>
              <a:gd name="adj6" fmla="val -148870"/>
            </a:avLst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bIns="36000"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ページ</a:t>
            </a: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セッション、</a:t>
            </a:r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平均セッション時間、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直帰率は共に、良好と判断で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きる数値です。</a:t>
            </a:r>
            <a:endParaRPr kumimoji="1" lang="ja-JP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7724121-7D03-4361-A115-1D840620E813}"/>
              </a:ext>
            </a:extLst>
          </p:cNvPr>
          <p:cNvSpPr/>
          <p:nvPr/>
        </p:nvSpPr>
        <p:spPr>
          <a:xfrm>
            <a:off x="251520" y="5625244"/>
            <a:ext cx="8532948" cy="612068"/>
          </a:xfrm>
          <a:prstGeom prst="roundRect">
            <a:avLst>
              <a:gd name="adj" fmla="val 1035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初めて来る訪問者が全体の</a:t>
            </a:r>
            <a:r>
              <a:rPr kumimoji="1" lang="en-US" altLang="ja-JP" sz="1600" dirty="0"/>
              <a:t>85%</a:t>
            </a:r>
            <a:r>
              <a:rPr kumimoji="1" lang="ja-JP" altLang="en-US" sz="1600" dirty="0"/>
              <a:t>を超えていて、内容</a:t>
            </a:r>
            <a:r>
              <a:rPr lang="ja-JP" altLang="en-US" sz="1600" dirty="0"/>
              <a:t>もよく</a:t>
            </a:r>
            <a:r>
              <a:rPr kumimoji="1" lang="ja-JP" altLang="en-US" sz="1600" dirty="0"/>
              <a:t>見ています。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ED5DB23-B958-4BF4-B002-83A7CFB736D3}"/>
              </a:ext>
            </a:extLst>
          </p:cNvPr>
          <p:cNvCxnSpPr>
            <a:cxnSpLocks/>
          </p:cNvCxnSpPr>
          <p:nvPr/>
        </p:nvCxnSpPr>
        <p:spPr>
          <a:xfrm>
            <a:off x="2447891" y="1813576"/>
            <a:ext cx="5399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42BC930-51C2-40AB-B724-8343564F1DA8}"/>
              </a:ext>
            </a:extLst>
          </p:cNvPr>
          <p:cNvCxnSpPr>
            <a:cxnSpLocks/>
          </p:cNvCxnSpPr>
          <p:nvPr/>
        </p:nvCxnSpPr>
        <p:spPr>
          <a:xfrm>
            <a:off x="2399427" y="3753036"/>
            <a:ext cx="5399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C3CA68C-A95C-408A-B22E-7ADA926FB647}"/>
              </a:ext>
            </a:extLst>
          </p:cNvPr>
          <p:cNvCxnSpPr>
            <a:cxnSpLocks/>
          </p:cNvCxnSpPr>
          <p:nvPr/>
        </p:nvCxnSpPr>
        <p:spPr>
          <a:xfrm>
            <a:off x="719572" y="4653136"/>
            <a:ext cx="828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51A0652-F5FF-44C5-AFB7-DB8D4953C3C8}"/>
              </a:ext>
            </a:extLst>
          </p:cNvPr>
          <p:cNvCxnSpPr>
            <a:cxnSpLocks/>
          </p:cNvCxnSpPr>
          <p:nvPr/>
        </p:nvCxnSpPr>
        <p:spPr>
          <a:xfrm>
            <a:off x="2375756" y="4653136"/>
            <a:ext cx="7407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楕円 3">
            <a:extLst>
              <a:ext uri="{FF2B5EF4-FFF2-40B4-BE49-F238E27FC236}">
                <a16:creationId xmlns:a16="http://schemas.microsoft.com/office/drawing/2014/main" id="{66F0DA51-4FCA-47B9-AE88-8517BFAC750A}"/>
              </a:ext>
            </a:extLst>
          </p:cNvPr>
          <p:cNvSpPr/>
          <p:nvPr/>
        </p:nvSpPr>
        <p:spPr>
          <a:xfrm>
            <a:off x="7488324" y="2687724"/>
            <a:ext cx="54006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コネクタ: カギ線 13">
            <a:extLst>
              <a:ext uri="{FF2B5EF4-FFF2-40B4-BE49-F238E27FC236}">
                <a16:creationId xmlns:a16="http://schemas.microsoft.com/office/drawing/2014/main" id="{FB47B6BE-408A-4405-BD62-3B934D5E377C}"/>
              </a:ext>
            </a:extLst>
          </p:cNvPr>
          <p:cNvCxnSpPr>
            <a:stCxn id="6" idx="0"/>
            <a:endCxn id="4" idx="4"/>
          </p:cNvCxnSpPr>
          <p:nvPr/>
        </p:nvCxnSpPr>
        <p:spPr>
          <a:xfrm>
            <a:off x="6084168" y="831986"/>
            <a:ext cx="1674186" cy="2287786"/>
          </a:xfrm>
          <a:prstGeom prst="bentConnector4">
            <a:avLst>
              <a:gd name="adj1" fmla="val 15780"/>
              <a:gd name="adj2" fmla="val 10999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2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09A7D08-B11F-4D44-994E-A9DA1C11B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98" y="847998"/>
            <a:ext cx="6250257" cy="490516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91D7E7-17F9-4A78-A01B-E5F07D535B51}"/>
              </a:ext>
            </a:extLst>
          </p:cNvPr>
          <p:cNvSpPr txBox="1"/>
          <p:nvPr/>
        </p:nvSpPr>
        <p:spPr>
          <a:xfrm>
            <a:off x="539552" y="15263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ランディングページ（ページビュー数から見る）</a:t>
            </a:r>
            <a:endParaRPr kumimoji="1" lang="en-US" altLang="ja-JP" sz="24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B88ABDB-0BF2-4440-8596-5A22338EB04D}"/>
              </a:ext>
            </a:extLst>
          </p:cNvPr>
          <p:cNvSpPr/>
          <p:nvPr/>
        </p:nvSpPr>
        <p:spPr>
          <a:xfrm>
            <a:off x="1409798" y="2936817"/>
            <a:ext cx="6228438" cy="1140255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6C7B8C1-E408-4059-99E2-A3E3CA5F4D2C}"/>
              </a:ext>
            </a:extLst>
          </p:cNvPr>
          <p:cNvSpPr/>
          <p:nvPr/>
        </p:nvSpPr>
        <p:spPr>
          <a:xfrm>
            <a:off x="257543" y="5744430"/>
            <a:ext cx="8532948" cy="612068"/>
          </a:xfrm>
          <a:prstGeom prst="roundRect">
            <a:avLst>
              <a:gd name="adj" fmla="val 1035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最初に加盟企業の情報を見に来ている訪問者が約</a:t>
            </a:r>
            <a:r>
              <a:rPr kumimoji="1" lang="en-US" altLang="ja-JP" sz="1600" dirty="0"/>
              <a:t>2</a:t>
            </a:r>
            <a:r>
              <a:rPr lang="en-US" altLang="ja-JP" sz="1600" dirty="0"/>
              <a:t>0</a:t>
            </a:r>
            <a:r>
              <a:rPr kumimoji="1" lang="en-US" altLang="ja-JP" sz="1600" dirty="0"/>
              <a:t>%</a:t>
            </a:r>
            <a:r>
              <a:rPr kumimoji="1" lang="ja-JP" altLang="en-US" sz="1600" dirty="0"/>
              <a:t>と多くいます。</a:t>
            </a:r>
          </a:p>
        </p:txBody>
      </p:sp>
      <p:sp>
        <p:nvSpPr>
          <p:cNvPr id="8" name="吹き出し: 折線 7">
            <a:extLst>
              <a:ext uri="{FF2B5EF4-FFF2-40B4-BE49-F238E27FC236}">
                <a16:creationId xmlns:a16="http://schemas.microsoft.com/office/drawing/2014/main" id="{7CF3738C-73F1-4517-AD72-CEA2C1696CB1}"/>
              </a:ext>
            </a:extLst>
          </p:cNvPr>
          <p:cNvSpPr/>
          <p:nvPr/>
        </p:nvSpPr>
        <p:spPr>
          <a:xfrm>
            <a:off x="7204698" y="4762587"/>
            <a:ext cx="1512168" cy="876085"/>
          </a:xfrm>
          <a:prstGeom prst="borderCallout2">
            <a:avLst>
              <a:gd name="adj1" fmla="val 18750"/>
              <a:gd name="adj2" fmla="val -668"/>
              <a:gd name="adj3" fmla="val 18750"/>
              <a:gd name="adj4" fmla="val -16667"/>
              <a:gd name="adj5" fmla="val -150638"/>
              <a:gd name="adj6" fmla="val -192305"/>
            </a:avLst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bIns="36000" rtlCol="0" anchor="ctr"/>
          <a:lstStyle/>
          <a:p>
            <a:pPr>
              <a:lnSpc>
                <a:spcPct val="120000"/>
              </a:lnSpc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訪問者全体の約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人に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人が、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加盟企業一覧から見ています。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CE996F5-5579-4CBA-B3B7-0B80809E7F57}"/>
              </a:ext>
            </a:extLst>
          </p:cNvPr>
          <p:cNvCxnSpPr>
            <a:cxnSpLocks/>
            <a:endCxn id="3" idx="3"/>
          </p:cNvCxnSpPr>
          <p:nvPr/>
        </p:nvCxnSpPr>
        <p:spPr>
          <a:xfrm>
            <a:off x="1409798" y="3501008"/>
            <a:ext cx="6228438" cy="5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780E11C-D268-4F06-837E-A598383B6027}"/>
              </a:ext>
            </a:extLst>
          </p:cNvPr>
          <p:cNvSpPr txBox="1"/>
          <p:nvPr/>
        </p:nvSpPr>
        <p:spPr>
          <a:xfrm>
            <a:off x="2428408" y="2889961"/>
            <a:ext cx="2052228" cy="262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5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トップページ</a:t>
            </a:r>
            <a:endParaRPr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85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加盟企業一覧</a:t>
            </a:r>
            <a:endParaRPr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85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工業団地案内図</a:t>
            </a:r>
            <a:endParaRPr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85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発注したい企業を探す</a:t>
            </a:r>
            <a:endParaRPr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85000"/>
              </a:lnSpc>
            </a:pPr>
            <a:r>
              <a:rPr kumimoji="1" lang="ja-JP" altLang="en-US" sz="1000" dirty="0">
                <a:solidFill>
                  <a:srgbClr val="FF0000"/>
                </a:solidFill>
              </a:rPr>
              <a:t>活動内容</a:t>
            </a:r>
            <a:endParaRPr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85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行事講習予定</a:t>
            </a:r>
            <a:endParaRPr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85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協議会組織図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85000"/>
              </a:lnSpc>
            </a:pPr>
            <a:r>
              <a:rPr kumimoji="1" lang="ja-JP" altLang="en-US" sz="1000" dirty="0">
                <a:solidFill>
                  <a:srgbClr val="FF0000"/>
                </a:solidFill>
              </a:rPr>
              <a:t>アクセス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185000"/>
              </a:lnSpc>
            </a:pPr>
            <a:r>
              <a:rPr lang="ja-JP" altLang="en-US" sz="1000" dirty="0">
                <a:solidFill>
                  <a:srgbClr val="FF0000"/>
                </a:solidFill>
              </a:rPr>
              <a:t>資料ダウンロード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46B53C-1A3C-4A78-A504-F3A5902A3892}"/>
              </a:ext>
            </a:extLst>
          </p:cNvPr>
          <p:cNvSpPr txBox="1"/>
          <p:nvPr/>
        </p:nvSpPr>
        <p:spPr>
          <a:xfrm>
            <a:off x="1295636" y="620688"/>
            <a:ext cx="5497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※ </a:t>
            </a:r>
            <a:r>
              <a:rPr kumimoji="1" lang="ja-JP" altLang="en-US" sz="1200" dirty="0">
                <a:solidFill>
                  <a:srgbClr val="FF0000"/>
                </a:solidFill>
              </a:rPr>
              <a:t>ページビュー数</a:t>
            </a:r>
            <a:r>
              <a:rPr kumimoji="1" lang="en-US" altLang="ja-JP" sz="1200" dirty="0">
                <a:solidFill>
                  <a:srgbClr val="FF0000"/>
                </a:solidFill>
              </a:rPr>
              <a:t>500</a:t>
            </a:r>
            <a:r>
              <a:rPr kumimoji="1" lang="ja-JP" altLang="en-US" sz="1200" dirty="0">
                <a:solidFill>
                  <a:srgbClr val="FF0000"/>
                </a:solidFill>
              </a:rPr>
              <a:t>以上の上位</a:t>
            </a:r>
            <a:r>
              <a:rPr lang="en-US" altLang="ja-JP" sz="1200" dirty="0">
                <a:solidFill>
                  <a:srgbClr val="FF0000"/>
                </a:solidFill>
              </a:rPr>
              <a:t>4</a:t>
            </a:r>
            <a:r>
              <a:rPr kumimoji="1" lang="ja-JP" altLang="en-US" sz="1200" dirty="0">
                <a:solidFill>
                  <a:srgbClr val="FF0000"/>
                </a:solidFill>
              </a:rPr>
              <a:t>位を解析</a:t>
            </a:r>
          </a:p>
        </p:txBody>
      </p:sp>
    </p:spTree>
    <p:extLst>
      <p:ext uri="{BB962C8B-B14F-4D97-AF65-F5344CB8AC3E}">
        <p14:creationId xmlns:p14="http://schemas.microsoft.com/office/powerpoint/2010/main" val="379237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91D7E7-17F9-4A78-A01B-E5F07D535B51}"/>
              </a:ext>
            </a:extLst>
          </p:cNvPr>
          <p:cNvSpPr txBox="1"/>
          <p:nvPr/>
        </p:nvSpPr>
        <p:spPr>
          <a:xfrm>
            <a:off x="539552" y="152636"/>
            <a:ext cx="8388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ランディングページ（平均セッション時間から見る）</a:t>
            </a:r>
            <a:endParaRPr kumimoji="1" lang="en-US" altLang="ja-JP" sz="24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6C7B8C1-E408-4059-99E2-A3E3CA5F4D2C}"/>
              </a:ext>
            </a:extLst>
          </p:cNvPr>
          <p:cNvSpPr/>
          <p:nvPr/>
        </p:nvSpPr>
        <p:spPr>
          <a:xfrm>
            <a:off x="251520" y="5697252"/>
            <a:ext cx="8532948" cy="612068"/>
          </a:xfrm>
          <a:prstGeom prst="roundRect">
            <a:avLst>
              <a:gd name="adj" fmla="val 1035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よくページを見ている訪問者には、最初に協</a:t>
            </a:r>
            <a:r>
              <a:rPr kumimoji="1" lang="ja-JP" altLang="en-US" sz="1600" dirty="0"/>
              <a:t>議会の情報を見に来ている人が多くいます。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29D1A9-2A56-45AD-9870-2E95AF3C1981}"/>
              </a:ext>
            </a:extLst>
          </p:cNvPr>
          <p:cNvSpPr txBox="1"/>
          <p:nvPr/>
        </p:nvSpPr>
        <p:spPr>
          <a:xfrm>
            <a:off x="1393664" y="847745"/>
            <a:ext cx="3283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※50PV</a:t>
            </a:r>
            <a:r>
              <a:rPr kumimoji="1" lang="ja-JP" altLang="en-US" sz="1200" dirty="0">
                <a:solidFill>
                  <a:srgbClr val="FF0000"/>
                </a:solidFill>
              </a:rPr>
              <a:t>かつ</a:t>
            </a:r>
            <a:r>
              <a:rPr kumimoji="1" lang="en-US" altLang="ja-JP" sz="1200" dirty="0">
                <a:solidFill>
                  <a:srgbClr val="FF0000"/>
                </a:solidFill>
              </a:rPr>
              <a:t>2</a:t>
            </a:r>
            <a:r>
              <a:rPr kumimoji="1" lang="ja-JP" altLang="en-US" sz="1200" dirty="0">
                <a:solidFill>
                  <a:srgbClr val="FF0000"/>
                </a:solidFill>
              </a:rPr>
              <a:t>分以上の上位</a:t>
            </a:r>
            <a:r>
              <a:rPr lang="ja-JP" altLang="en-US" sz="1200" dirty="0">
                <a:solidFill>
                  <a:srgbClr val="FF0000"/>
                </a:solidFill>
              </a:rPr>
              <a:t>４</a:t>
            </a:r>
            <a:r>
              <a:rPr kumimoji="1" lang="ja-JP" altLang="en-US" sz="1200" dirty="0">
                <a:solidFill>
                  <a:srgbClr val="FF0000"/>
                </a:solidFill>
              </a:rPr>
              <a:t>ページを解析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6488F8C-87CE-4779-BAA5-A7D3FF1F9E74}"/>
              </a:ext>
            </a:extLst>
          </p:cNvPr>
          <p:cNvGrpSpPr/>
          <p:nvPr/>
        </p:nvGrpSpPr>
        <p:grpSpPr>
          <a:xfrm>
            <a:off x="491223" y="1124744"/>
            <a:ext cx="7148110" cy="4384973"/>
            <a:chOff x="491223" y="1276275"/>
            <a:chExt cx="7148110" cy="4384973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CBFCD362-651F-4990-A830-7DC907053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895" y="1276275"/>
              <a:ext cx="6228438" cy="4371261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1B88ABDB-0BF2-4440-8596-5A22338EB04D}"/>
                </a:ext>
              </a:extLst>
            </p:cNvPr>
            <p:cNvSpPr/>
            <p:nvPr/>
          </p:nvSpPr>
          <p:spPr>
            <a:xfrm>
              <a:off x="1418015" y="3351971"/>
              <a:ext cx="6214198" cy="115715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吹き出し: 折線 8">
              <a:extLst>
                <a:ext uri="{FF2B5EF4-FFF2-40B4-BE49-F238E27FC236}">
                  <a16:creationId xmlns:a16="http://schemas.microsoft.com/office/drawing/2014/main" id="{55C11405-6D6A-4A0C-8CFC-CF8F1E3440F1}"/>
                </a:ext>
              </a:extLst>
            </p:cNvPr>
            <p:cNvSpPr/>
            <p:nvPr/>
          </p:nvSpPr>
          <p:spPr>
            <a:xfrm>
              <a:off x="755576" y="2256790"/>
              <a:ext cx="1512168" cy="876085"/>
            </a:xfrm>
            <a:prstGeom prst="borderCallout2">
              <a:avLst>
                <a:gd name="adj1" fmla="val 18750"/>
                <a:gd name="adj2" fmla="val -668"/>
                <a:gd name="adj3" fmla="val 18750"/>
                <a:gd name="adj4" fmla="val -16667"/>
                <a:gd name="adj5" fmla="val 187472"/>
                <a:gd name="adj6" fmla="val -16859"/>
              </a:avLst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72000" bIns="36000" rtlCol="0" anchor="ctr"/>
            <a:lstStyle/>
            <a:p>
              <a:pPr>
                <a:lnSpc>
                  <a:spcPct val="120000"/>
                </a:lnSpc>
              </a:pPr>
              <a:r>
                <a:rPr lang="ja-JP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行事講習予定、</a:t>
              </a:r>
              <a:r>
                <a:rPr kumimoji="1" lang="ja-JP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協議会組織図</a:t>
              </a:r>
              <a:r>
                <a:rPr lang="ja-JP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、活動内容の協議会のページが上位になっています。</a:t>
              </a:r>
              <a:endPara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A32E3BB8-DFDE-40EB-9AC2-502164A7F0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583" y="3556830"/>
              <a:ext cx="919998" cy="30421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AB9CF8E8-2C3D-4B8E-8FBD-EC12585BAFEA}"/>
                </a:ext>
              </a:extLst>
            </p:cNvPr>
            <p:cNvCxnSpPr>
              <a:cxnSpLocks/>
            </p:cNvCxnSpPr>
            <p:nvPr/>
          </p:nvCxnSpPr>
          <p:spPr>
            <a:xfrm>
              <a:off x="491223" y="3877233"/>
              <a:ext cx="941358" cy="5238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8B4BF08C-ED0B-4790-B323-C97574181F51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3" y="3877233"/>
              <a:ext cx="934238" cy="2034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1888DB41-3D63-4B2F-88A4-257EDB6B8CF8}"/>
                </a:ext>
              </a:extLst>
            </p:cNvPr>
            <p:cNvSpPr txBox="1"/>
            <p:nvPr/>
          </p:nvSpPr>
          <p:spPr>
            <a:xfrm>
              <a:off x="2195736" y="3324070"/>
              <a:ext cx="2052228" cy="233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85000"/>
                </a:lnSpc>
              </a:pPr>
              <a:r>
                <a:rPr lang="ja-JP" altLang="en-US" sz="1000" dirty="0">
                  <a:solidFill>
                    <a:srgbClr val="FF0000"/>
                  </a:solidFill>
                </a:rPr>
                <a:t>行事講習予定</a:t>
              </a:r>
              <a:endParaRPr lang="en-US" altLang="ja-JP" sz="1000" dirty="0">
                <a:solidFill>
                  <a:srgbClr val="FF0000"/>
                </a:solidFill>
              </a:endParaRPr>
            </a:p>
            <a:p>
              <a:pPr>
                <a:lnSpc>
                  <a:spcPct val="185000"/>
                </a:lnSpc>
              </a:pPr>
              <a:r>
                <a:rPr lang="ja-JP" altLang="en-US" sz="1000" dirty="0">
                  <a:solidFill>
                    <a:srgbClr val="FF0000"/>
                  </a:solidFill>
                </a:rPr>
                <a:t>トップページ</a:t>
              </a:r>
              <a:endParaRPr lang="en-US" altLang="ja-JP" sz="1000" dirty="0">
                <a:solidFill>
                  <a:srgbClr val="FF0000"/>
                </a:solidFill>
              </a:endParaRPr>
            </a:p>
            <a:p>
              <a:pPr>
                <a:lnSpc>
                  <a:spcPct val="185000"/>
                </a:lnSpc>
              </a:pPr>
              <a:r>
                <a:rPr lang="ja-JP" altLang="en-US" sz="1000" dirty="0">
                  <a:solidFill>
                    <a:srgbClr val="FF0000"/>
                  </a:solidFill>
                </a:rPr>
                <a:t>協議会組織図</a:t>
              </a:r>
              <a:endParaRPr lang="en-US" altLang="ja-JP" sz="1000" dirty="0">
                <a:solidFill>
                  <a:srgbClr val="FF0000"/>
                </a:solidFill>
              </a:endParaRPr>
            </a:p>
            <a:p>
              <a:pPr>
                <a:lnSpc>
                  <a:spcPct val="185000"/>
                </a:lnSpc>
              </a:pPr>
              <a:r>
                <a:rPr lang="ja-JP" altLang="en-US" sz="1000" dirty="0">
                  <a:solidFill>
                    <a:srgbClr val="FF0000"/>
                  </a:solidFill>
                </a:rPr>
                <a:t>活動内容</a:t>
              </a:r>
              <a:endParaRPr lang="en-US" altLang="ja-JP" sz="1000" dirty="0">
                <a:solidFill>
                  <a:srgbClr val="FF0000"/>
                </a:solidFill>
              </a:endParaRPr>
            </a:p>
            <a:p>
              <a:pPr>
                <a:lnSpc>
                  <a:spcPct val="185000"/>
                </a:lnSpc>
              </a:pPr>
              <a:r>
                <a:rPr lang="ja-JP" altLang="en-US" sz="1000" dirty="0">
                  <a:solidFill>
                    <a:srgbClr val="FF0000"/>
                  </a:solidFill>
                </a:rPr>
                <a:t>アクセス</a:t>
              </a:r>
              <a:endParaRPr lang="en-US" altLang="ja-JP" sz="1000" dirty="0">
                <a:solidFill>
                  <a:srgbClr val="FF0000"/>
                </a:solidFill>
              </a:endParaRPr>
            </a:p>
            <a:p>
              <a:pPr>
                <a:lnSpc>
                  <a:spcPct val="185000"/>
                </a:lnSpc>
              </a:pPr>
              <a:r>
                <a:rPr lang="ja-JP" altLang="en-US" sz="1000" dirty="0">
                  <a:solidFill>
                    <a:srgbClr val="FF0000"/>
                  </a:solidFill>
                </a:rPr>
                <a:t>工業団地案内図</a:t>
              </a:r>
              <a:endParaRPr kumimoji="1" lang="en-US" altLang="ja-JP" sz="1000" dirty="0">
                <a:solidFill>
                  <a:srgbClr val="FF0000"/>
                </a:solidFill>
              </a:endParaRPr>
            </a:p>
            <a:p>
              <a:pPr>
                <a:lnSpc>
                  <a:spcPct val="185000"/>
                </a:lnSpc>
              </a:pPr>
              <a:r>
                <a:rPr lang="ja-JP" altLang="en-US" sz="1000" dirty="0">
                  <a:solidFill>
                    <a:srgbClr val="FF0000"/>
                  </a:solidFill>
                </a:rPr>
                <a:t>発注したい企業を探す</a:t>
              </a:r>
              <a:endParaRPr kumimoji="1" lang="en-US" altLang="ja-JP" sz="1000" dirty="0">
                <a:solidFill>
                  <a:srgbClr val="FF0000"/>
                </a:solidFill>
              </a:endParaRPr>
            </a:p>
            <a:p>
              <a:pPr>
                <a:lnSpc>
                  <a:spcPct val="185000"/>
                </a:lnSpc>
              </a:pPr>
              <a:r>
                <a:rPr kumimoji="1" lang="ja-JP" altLang="en-US" sz="1000" dirty="0">
                  <a:solidFill>
                    <a:srgbClr val="FF0000"/>
                  </a:solidFill>
                </a:rPr>
                <a:t>加盟企業一覧</a:t>
              </a:r>
              <a:endParaRPr kumimoji="1" lang="en-US" altLang="ja-JP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1A8E499C-12F0-4906-95AC-9789A22DC279}"/>
                </a:ext>
              </a:extLst>
            </p:cNvPr>
            <p:cNvCxnSpPr>
              <a:cxnSpLocks/>
            </p:cNvCxnSpPr>
            <p:nvPr/>
          </p:nvCxnSpPr>
          <p:spPr>
            <a:xfrm>
              <a:off x="1418015" y="3664455"/>
              <a:ext cx="622131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D7E8130A-4C95-4E64-A8E3-9277DDF8010B}"/>
                </a:ext>
              </a:extLst>
            </p:cNvPr>
            <p:cNvCxnSpPr>
              <a:cxnSpLocks/>
            </p:cNvCxnSpPr>
            <p:nvPr/>
          </p:nvCxnSpPr>
          <p:spPr>
            <a:xfrm>
              <a:off x="1432581" y="4247171"/>
              <a:ext cx="619679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7310033C-4D9C-4C62-A9E2-BAFC7E4AA7A6}"/>
                </a:ext>
              </a:extLst>
            </p:cNvPr>
            <p:cNvCxnSpPr>
              <a:cxnSpLocks/>
            </p:cNvCxnSpPr>
            <p:nvPr/>
          </p:nvCxnSpPr>
          <p:spPr>
            <a:xfrm>
              <a:off x="1410895" y="4513877"/>
              <a:ext cx="62184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227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08CF56D-CB1F-4B3C-8CBB-00E14F155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1" y="984441"/>
            <a:ext cx="8466050" cy="290973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2AC83F-9239-47C4-B59B-E788DF614C3B}"/>
              </a:ext>
            </a:extLst>
          </p:cNvPr>
          <p:cNvSpPr txBox="1"/>
          <p:nvPr/>
        </p:nvSpPr>
        <p:spPr>
          <a:xfrm>
            <a:off x="539552" y="15263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どこから来ているか？（参照元）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B85EFB-C173-4274-90EF-8C8FD4CD1F47}"/>
              </a:ext>
            </a:extLst>
          </p:cNvPr>
          <p:cNvSpPr/>
          <p:nvPr/>
        </p:nvSpPr>
        <p:spPr>
          <a:xfrm>
            <a:off x="305961" y="1808820"/>
            <a:ext cx="8466050" cy="432049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A5E6954-3794-4159-AA88-EA77BECB8F10}"/>
              </a:ext>
            </a:extLst>
          </p:cNvPr>
          <p:cNvSpPr/>
          <p:nvPr/>
        </p:nvSpPr>
        <p:spPr>
          <a:xfrm>
            <a:off x="251520" y="5625244"/>
            <a:ext cx="8532948" cy="612068"/>
          </a:xfrm>
          <a:prstGeom prst="roundRect">
            <a:avLst>
              <a:gd name="adj" fmla="val 1035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Google</a:t>
            </a:r>
            <a:r>
              <a:rPr kumimoji="1" lang="ja-JP" altLang="en-US" sz="1600" dirty="0"/>
              <a:t>などの自然検索から、新規ユーザーが、非常に多く訪問しています。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CFC006-0CBB-463A-B468-72C579379FCD}"/>
              </a:ext>
            </a:extLst>
          </p:cNvPr>
          <p:cNvSpPr txBox="1"/>
          <p:nvPr/>
        </p:nvSpPr>
        <p:spPr>
          <a:xfrm>
            <a:off x="1034825" y="1746984"/>
            <a:ext cx="2052228" cy="214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29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自然検索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229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直接流入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229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リンク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229000"/>
              </a:lnSpc>
            </a:pPr>
            <a:r>
              <a:rPr lang="en-US" altLang="ja-JP" sz="1200" dirty="0">
                <a:solidFill>
                  <a:srgbClr val="FF0000"/>
                </a:solidFill>
              </a:rPr>
              <a:t>SNS</a:t>
            </a:r>
          </a:p>
          <a:p>
            <a:pPr>
              <a:lnSpc>
                <a:spcPct val="229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（未分類）</a:t>
            </a:r>
            <a:endParaRPr lang="en-US" altLang="ja-JP" sz="1200" dirty="0">
              <a:solidFill>
                <a:srgbClr val="FF0000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6E14495-63E8-46EF-AF80-77201517A784}"/>
              </a:ext>
            </a:extLst>
          </p:cNvPr>
          <p:cNvCxnSpPr>
            <a:cxnSpLocks/>
          </p:cNvCxnSpPr>
          <p:nvPr/>
        </p:nvCxnSpPr>
        <p:spPr>
          <a:xfrm>
            <a:off x="1115743" y="2204864"/>
            <a:ext cx="28081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87F92C20-4BCA-4AFC-A8CA-EB72B7042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67" y="3620560"/>
            <a:ext cx="2335872" cy="17100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614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43AB127-A4A0-4745-BE93-43509716C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9" y="745668"/>
            <a:ext cx="7057609" cy="474820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BEAE1C-6C27-4274-BE77-48AC97EB6C81}"/>
              </a:ext>
            </a:extLst>
          </p:cNvPr>
          <p:cNvSpPr txBox="1"/>
          <p:nvPr/>
        </p:nvSpPr>
        <p:spPr>
          <a:xfrm>
            <a:off x="539552" y="15263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どこから来ているか？（都市）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7724121-7D03-4361-A115-1D840620E813}"/>
              </a:ext>
            </a:extLst>
          </p:cNvPr>
          <p:cNvSpPr/>
          <p:nvPr/>
        </p:nvSpPr>
        <p:spPr>
          <a:xfrm>
            <a:off x="251520" y="5625244"/>
            <a:ext cx="8532948" cy="612068"/>
          </a:xfrm>
          <a:prstGeom prst="roundRect">
            <a:avLst>
              <a:gd name="adj" fmla="val 1035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東京都・千葉県（両県合計：</a:t>
            </a:r>
            <a:r>
              <a:rPr lang="en-US" altLang="ja-JP" sz="1600" dirty="0"/>
              <a:t>43.05</a:t>
            </a:r>
            <a:r>
              <a:rPr kumimoji="1" lang="en-US" altLang="ja-JP" sz="1600" dirty="0"/>
              <a:t>%</a:t>
            </a:r>
            <a:r>
              <a:rPr kumimoji="1" lang="ja-JP" altLang="en-US" sz="1600" dirty="0"/>
              <a:t>）を中心に見られている。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FCF89D-A76E-4F8F-9424-6F23C387E745}"/>
              </a:ext>
            </a:extLst>
          </p:cNvPr>
          <p:cNvSpPr txBox="1"/>
          <p:nvPr/>
        </p:nvSpPr>
        <p:spPr>
          <a:xfrm>
            <a:off x="2453268" y="2348880"/>
            <a:ext cx="2052228" cy="3235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2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千葉市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172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港区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172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新宿区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172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横浜市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172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大阪市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172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白井市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172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船橋市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172000"/>
              </a:lnSpc>
            </a:pPr>
            <a:r>
              <a:rPr kumimoji="1" lang="ja-JP" altLang="en-US" sz="1200" dirty="0">
                <a:solidFill>
                  <a:srgbClr val="FF0000"/>
                </a:solidFill>
              </a:rPr>
              <a:t>中央区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172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（不明）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pPr>
              <a:lnSpc>
                <a:spcPct val="172000"/>
              </a:lnSpc>
            </a:pPr>
            <a:r>
              <a:rPr lang="ja-JP" altLang="en-US" sz="1200" dirty="0">
                <a:solidFill>
                  <a:srgbClr val="FF0000"/>
                </a:solidFill>
              </a:rPr>
              <a:t>柏市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4CA2A5-AFC5-41A5-B487-161D69201BC9}"/>
              </a:ext>
            </a:extLst>
          </p:cNvPr>
          <p:cNvSpPr txBox="1"/>
          <p:nvPr/>
        </p:nvSpPr>
        <p:spPr>
          <a:xfrm>
            <a:off x="1103245" y="1364124"/>
            <a:ext cx="270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※</a:t>
            </a:r>
            <a:r>
              <a:rPr kumimoji="1" lang="ja-JP" altLang="en-US" sz="1200" dirty="0">
                <a:solidFill>
                  <a:srgbClr val="FF0000"/>
                </a:solidFill>
              </a:rPr>
              <a:t>上位</a:t>
            </a:r>
            <a:r>
              <a:rPr lang="en-US" altLang="ja-JP" sz="1200" dirty="0">
                <a:solidFill>
                  <a:srgbClr val="FF0000"/>
                </a:solidFill>
              </a:rPr>
              <a:t>10</a:t>
            </a:r>
            <a:r>
              <a:rPr lang="ja-JP" altLang="en-US" sz="1200" dirty="0">
                <a:solidFill>
                  <a:srgbClr val="FF0000"/>
                </a:solidFill>
              </a:rPr>
              <a:t>都市</a:t>
            </a:r>
            <a:r>
              <a:rPr kumimoji="1" lang="ja-JP" altLang="en-US" sz="1200" dirty="0">
                <a:solidFill>
                  <a:srgbClr val="FF0000"/>
                </a:solidFill>
              </a:rPr>
              <a:t>を解析</a:t>
            </a:r>
          </a:p>
        </p:txBody>
      </p:sp>
    </p:spTree>
    <p:extLst>
      <p:ext uri="{BB962C8B-B14F-4D97-AF65-F5344CB8AC3E}">
        <p14:creationId xmlns:p14="http://schemas.microsoft.com/office/powerpoint/2010/main" val="264157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4628</TotalTime>
  <Words>835</Words>
  <Application>Microsoft Office PowerPoint</Application>
  <PresentationFormat>画面に合わせる (4:3)</PresentationFormat>
  <Paragraphs>135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ＭＳ Ｐゴシック</vt:lpstr>
      <vt:lpstr>メイリオ</vt:lpstr>
      <vt:lpstr>Arial</vt:lpstr>
      <vt:lpstr>Calibri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Windows ユーザー</dc:creator>
  <cp:lastModifiedBy>康 小川</cp:lastModifiedBy>
  <cp:revision>255</cp:revision>
  <cp:lastPrinted>2014-06-06T01:13:41Z</cp:lastPrinted>
  <dcterms:created xsi:type="dcterms:W3CDTF">2014-04-06T20:32:43Z</dcterms:created>
  <dcterms:modified xsi:type="dcterms:W3CDTF">2019-04-09T10:04:41Z</dcterms:modified>
</cp:coreProperties>
</file>