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9"/>
  </p:notesMasterIdLst>
  <p:sldIdLst>
    <p:sldId id="304" r:id="rId2"/>
    <p:sldId id="305" r:id="rId3"/>
    <p:sldId id="306" r:id="rId4"/>
    <p:sldId id="307" r:id="rId5"/>
    <p:sldId id="308" r:id="rId6"/>
    <p:sldId id="309" r:id="rId7"/>
    <p:sldId id="310" r:id="rId8"/>
  </p:sldIdLst>
  <p:sldSz cx="9144000" cy="6858000" type="screen4x3"/>
  <p:notesSz cx="6858000" cy="9945688"/>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7C80"/>
    <a:srgbClr val="FF9999"/>
    <a:srgbClr val="FF3300"/>
    <a:srgbClr val="FFCCCC"/>
    <a:srgbClr val="FFFF66"/>
    <a:srgbClr val="FF9933"/>
    <a:srgbClr val="FF6600"/>
    <a:srgbClr val="FFCC99"/>
    <a:srgbClr val="FF5050"/>
    <a:srgbClr val="6699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中間スタイル 2 - アクセント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757" autoAdjust="0"/>
    <p:restoredTop sz="94660"/>
  </p:normalViewPr>
  <p:slideViewPr>
    <p:cSldViewPr>
      <p:cViewPr varScale="1">
        <p:scale>
          <a:sx n="74" d="100"/>
          <a:sy n="74" d="100"/>
        </p:scale>
        <p:origin x="996" y="60"/>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0"/>
    </p:cViewPr>
  </p:sorterViewPr>
  <p:gridSpacing cx="36004" cy="36004"/>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97284"/>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84613" y="0"/>
            <a:ext cx="2971800" cy="497284"/>
          </a:xfrm>
          <a:prstGeom prst="rect">
            <a:avLst/>
          </a:prstGeom>
        </p:spPr>
        <p:txBody>
          <a:bodyPr vert="horz" lIns="91440" tIns="45720" rIns="91440" bIns="45720" rtlCol="0"/>
          <a:lstStyle>
            <a:lvl1pPr algn="r">
              <a:defRPr sz="1200"/>
            </a:lvl1pPr>
          </a:lstStyle>
          <a:p>
            <a:fld id="{3F2620B8-F35B-4F61-8BFD-D092D490F054}" type="datetimeFigureOut">
              <a:rPr kumimoji="1" lang="ja-JP" altLang="en-US" smtClean="0"/>
              <a:pPr/>
              <a:t>2019/4/9</a:t>
            </a:fld>
            <a:endParaRPr kumimoji="1" lang="ja-JP" altLang="en-US"/>
          </a:p>
        </p:txBody>
      </p:sp>
      <p:sp>
        <p:nvSpPr>
          <p:cNvPr id="4" name="スライド イメージ プレースホルダー 3"/>
          <p:cNvSpPr>
            <a:spLocks noGrp="1" noRot="1" noChangeAspect="1"/>
          </p:cNvSpPr>
          <p:nvPr>
            <p:ph type="sldImg" idx="2"/>
          </p:nvPr>
        </p:nvSpPr>
        <p:spPr>
          <a:xfrm>
            <a:off x="942975" y="746125"/>
            <a:ext cx="4972050" cy="3729038"/>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5800" y="4724202"/>
            <a:ext cx="5486400" cy="4475560"/>
          </a:xfrm>
          <a:prstGeom prst="rect">
            <a:avLst/>
          </a:prstGeom>
        </p:spPr>
        <p:txBody>
          <a:bodyPr vert="horz" lIns="91440" tIns="45720" rIns="91440" bIns="45720"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9446678"/>
            <a:ext cx="2971800" cy="497284"/>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84613" y="9446678"/>
            <a:ext cx="2971800" cy="497284"/>
          </a:xfrm>
          <a:prstGeom prst="rect">
            <a:avLst/>
          </a:prstGeom>
        </p:spPr>
        <p:txBody>
          <a:bodyPr vert="horz" lIns="91440" tIns="45720" rIns="91440" bIns="45720" rtlCol="0" anchor="b"/>
          <a:lstStyle>
            <a:lvl1pPr algn="r">
              <a:defRPr sz="1200"/>
            </a:lvl1pPr>
          </a:lstStyle>
          <a:p>
            <a:fld id="{BD4A98AC-B392-49CA-9E09-E0BC41705801}" type="slidenum">
              <a:rPr kumimoji="1" lang="ja-JP" altLang="en-US" smtClean="0"/>
              <a:pPr/>
              <a:t>‹#›</a:t>
            </a:fld>
            <a:endParaRPr kumimoji="1" lang="ja-JP" altLang="en-US"/>
          </a:p>
        </p:txBody>
      </p:sp>
    </p:spTree>
    <p:extLst>
      <p:ext uri="{BB962C8B-B14F-4D97-AF65-F5344CB8AC3E}">
        <p14:creationId xmlns:p14="http://schemas.microsoft.com/office/powerpoint/2010/main" val="974573060"/>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タイトル スライド">
    <p:spTree>
      <p:nvGrpSpPr>
        <p:cNvPr id="1" name=""/>
        <p:cNvGrpSpPr/>
        <p:nvPr/>
      </p:nvGrpSpPr>
      <p:grpSpPr>
        <a:xfrm>
          <a:off x="0" y="0"/>
          <a:ext cx="0" cy="0"/>
          <a:chOff x="0" y="0"/>
          <a:chExt cx="0" cy="0"/>
        </a:xfrm>
      </p:grpSpPr>
      <p:sp>
        <p:nvSpPr>
          <p:cNvPr id="7" name="Line 147"/>
          <p:cNvSpPr>
            <a:spLocks noChangeShapeType="1"/>
          </p:cNvSpPr>
          <p:nvPr userDrawn="1"/>
        </p:nvSpPr>
        <p:spPr bwMode="auto">
          <a:xfrm>
            <a:off x="252413" y="620713"/>
            <a:ext cx="8574087" cy="0"/>
          </a:xfrm>
          <a:prstGeom prst="line">
            <a:avLst/>
          </a:prstGeom>
          <a:noFill/>
          <a:ln w="25400">
            <a:solidFill>
              <a:srgbClr val="C0C0C0"/>
            </a:solidFill>
            <a:round/>
            <a:headEnd/>
            <a:tailEnd/>
          </a:ln>
          <a:effectLst/>
        </p:spPr>
        <p:txBody>
          <a:bodyPr wrap="none" anchor="ctr"/>
          <a:lstStyle/>
          <a:p>
            <a:pPr algn="ctr">
              <a:lnSpc>
                <a:spcPct val="110000"/>
              </a:lnSpc>
              <a:defRPr/>
            </a:pPr>
            <a:endParaRPr lang="ja-JP" altLang="en-US" sz="1200">
              <a:solidFill>
                <a:schemeClr val="bg1"/>
              </a:solidFill>
              <a:effectLst>
                <a:outerShdw blurRad="38100" dist="38100" dir="2700000" algn="tl">
                  <a:srgbClr val="000000">
                    <a:alpha val="43137"/>
                  </a:srgbClr>
                </a:outerShdw>
              </a:effectLst>
              <a:latin typeface="ＭＳ Ｐゴシック" pitchFamily="50" charset="-128"/>
              <a:ea typeface="ＭＳ Ｐゴシック" pitchFamily="50" charset="-128"/>
            </a:endParaRPr>
          </a:p>
        </p:txBody>
      </p:sp>
      <p:sp>
        <p:nvSpPr>
          <p:cNvPr id="8" name="Line 148"/>
          <p:cNvSpPr>
            <a:spLocks noChangeShapeType="1"/>
          </p:cNvSpPr>
          <p:nvPr userDrawn="1"/>
        </p:nvSpPr>
        <p:spPr bwMode="auto">
          <a:xfrm>
            <a:off x="252413" y="6416675"/>
            <a:ext cx="8574087" cy="0"/>
          </a:xfrm>
          <a:prstGeom prst="line">
            <a:avLst/>
          </a:prstGeom>
          <a:noFill/>
          <a:ln w="25400">
            <a:solidFill>
              <a:srgbClr val="C0C0C0"/>
            </a:solidFill>
            <a:round/>
            <a:headEnd/>
            <a:tailEnd/>
          </a:ln>
          <a:effectLst/>
        </p:spPr>
        <p:txBody>
          <a:bodyPr wrap="none" anchor="ctr"/>
          <a:lstStyle/>
          <a:p>
            <a:pPr algn="ctr">
              <a:lnSpc>
                <a:spcPct val="110000"/>
              </a:lnSpc>
              <a:defRPr/>
            </a:pPr>
            <a:endParaRPr lang="ja-JP" altLang="en-US" sz="1200">
              <a:solidFill>
                <a:schemeClr val="bg1"/>
              </a:solidFill>
              <a:effectLst>
                <a:outerShdw blurRad="38100" dist="38100" dir="2700000" algn="tl">
                  <a:srgbClr val="000000">
                    <a:alpha val="43137"/>
                  </a:srgbClr>
                </a:outerShdw>
              </a:effectLst>
              <a:latin typeface="ＭＳ Ｐゴシック" pitchFamily="50" charset="-128"/>
              <a:ea typeface="ＭＳ Ｐゴシック" pitchFamily="50" charset="-128"/>
            </a:endParaRPr>
          </a:p>
        </p:txBody>
      </p:sp>
      <p:sp>
        <p:nvSpPr>
          <p:cNvPr id="9" name="Rectangle 8"/>
          <p:cNvSpPr>
            <a:spLocks noChangeArrowheads="1"/>
          </p:cNvSpPr>
          <p:nvPr userDrawn="1"/>
        </p:nvSpPr>
        <p:spPr bwMode="auto">
          <a:xfrm>
            <a:off x="2644775" y="6572250"/>
            <a:ext cx="3522663" cy="144463"/>
          </a:xfrm>
          <a:prstGeom prst="rect">
            <a:avLst/>
          </a:prstGeom>
          <a:noFill/>
          <a:ln w="9525">
            <a:noFill/>
            <a:miter lim="800000"/>
            <a:headEnd/>
            <a:tailEnd/>
          </a:ln>
        </p:spPr>
        <p:txBody>
          <a:bodyPr wrap="none" lIns="92965" tIns="46483" rIns="92965" bIns="46483" anchor="ctr"/>
          <a:lstStyle/>
          <a:p>
            <a:pPr algn="ctr" defTabSz="769938">
              <a:lnSpc>
                <a:spcPct val="100000"/>
              </a:lnSpc>
            </a:pPr>
            <a:r>
              <a:rPr lang="en-US" altLang="ja-JP" sz="900" dirty="0">
                <a:latin typeface="Times New Roman" pitchFamily="18" charset="0"/>
                <a:ea typeface="HGPｺﾞｼｯｸM" pitchFamily="50" charset="-128"/>
              </a:rPr>
              <a:t>Copyright © Human </a:t>
            </a:r>
            <a:r>
              <a:rPr lang="en-US" altLang="ja-JP" sz="900" dirty="0" err="1">
                <a:latin typeface="Times New Roman" pitchFamily="18" charset="0"/>
                <a:ea typeface="HGPｺﾞｼｯｸM" pitchFamily="50" charset="-128"/>
              </a:rPr>
              <a:t>Centrix</a:t>
            </a:r>
            <a:r>
              <a:rPr lang="en-US" altLang="ja-JP" sz="900" dirty="0">
                <a:latin typeface="Times New Roman" pitchFamily="18" charset="0"/>
                <a:ea typeface="HGPｺﾞｼｯｸM" pitchFamily="50" charset="-128"/>
              </a:rPr>
              <a:t> </a:t>
            </a:r>
            <a:r>
              <a:rPr lang="en-US" altLang="ja-JP" sz="900" dirty="0" err="1">
                <a:latin typeface="Times New Roman" pitchFamily="18" charset="0"/>
                <a:ea typeface="HGPｺﾞｼｯｸM" pitchFamily="50" charset="-128"/>
              </a:rPr>
              <a:t>Co.,Ltd</a:t>
            </a:r>
            <a:r>
              <a:rPr lang="en-US" altLang="ja-JP" sz="900" dirty="0">
                <a:latin typeface="Times New Roman" pitchFamily="18" charset="0"/>
                <a:ea typeface="HGPｺﾞｼｯｸM" pitchFamily="50" charset="-128"/>
              </a:rPr>
              <a:t>. 2018. All rights reserved.</a:t>
            </a:r>
          </a:p>
        </p:txBody>
      </p:sp>
      <p:pic>
        <p:nvPicPr>
          <p:cNvPr id="11" name="Picture 10" descr="svp_logo"/>
          <p:cNvPicPr>
            <a:picLocks noChangeAspect="1" noChangeArrowheads="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7945438" y="6478588"/>
            <a:ext cx="814387" cy="320675"/>
          </a:xfrm>
          <a:prstGeom prst="rect">
            <a:avLst/>
          </a:prstGeom>
          <a:noFill/>
          <a:ln w="9525">
            <a:noFill/>
            <a:miter lim="800000"/>
            <a:headEnd/>
            <a:tailEnd/>
          </a:ln>
        </p:spPr>
      </p:pic>
      <p:pic>
        <p:nvPicPr>
          <p:cNvPr id="2" name="図 1"/>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277044" y="186544"/>
            <a:ext cx="190500" cy="361950"/>
          </a:xfrm>
          <a:prstGeom prst="rect">
            <a:avLst/>
          </a:prstGeom>
        </p:spPr>
      </p:pic>
      <p:pic>
        <p:nvPicPr>
          <p:cNvPr id="3" name="図 2"/>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296886" y="6505010"/>
            <a:ext cx="1718830" cy="200354"/>
          </a:xfrm>
          <a:prstGeom prst="rect">
            <a:avLst/>
          </a:prstGeom>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タイトル スライド">
    <p:spTree>
      <p:nvGrpSpPr>
        <p:cNvPr id="1" name=""/>
        <p:cNvGrpSpPr/>
        <p:nvPr/>
      </p:nvGrpSpPr>
      <p:grpSpPr>
        <a:xfrm>
          <a:off x="0" y="0"/>
          <a:ext cx="0" cy="0"/>
          <a:chOff x="0" y="0"/>
          <a:chExt cx="0" cy="0"/>
        </a:xfrm>
      </p:grpSpPr>
      <p:sp>
        <p:nvSpPr>
          <p:cNvPr id="22" name="角丸四角形 21"/>
          <p:cNvSpPr/>
          <p:nvPr userDrawn="1"/>
        </p:nvSpPr>
        <p:spPr>
          <a:xfrm>
            <a:off x="3923928" y="4761148"/>
            <a:ext cx="4824536" cy="1440160"/>
          </a:xfrm>
          <a:prstGeom prst="roundRect">
            <a:avLst>
              <a:gd name="adj" fmla="val 9728"/>
            </a:avLst>
          </a:prstGeom>
          <a:noFill/>
          <a:ln w="635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 name="Rectangle 8"/>
          <p:cNvSpPr>
            <a:spLocks noChangeArrowheads="1"/>
          </p:cNvSpPr>
          <p:nvPr userDrawn="1"/>
        </p:nvSpPr>
        <p:spPr bwMode="auto">
          <a:xfrm>
            <a:off x="2644775" y="6572250"/>
            <a:ext cx="3522663" cy="144463"/>
          </a:xfrm>
          <a:prstGeom prst="rect">
            <a:avLst/>
          </a:prstGeom>
          <a:noFill/>
          <a:ln w="9525">
            <a:noFill/>
            <a:miter lim="800000"/>
            <a:headEnd/>
            <a:tailEnd/>
          </a:ln>
        </p:spPr>
        <p:txBody>
          <a:bodyPr wrap="none" lIns="92965" tIns="46483" rIns="92965" bIns="46483" anchor="ctr"/>
          <a:lstStyle/>
          <a:p>
            <a:pPr algn="ctr" defTabSz="769938">
              <a:lnSpc>
                <a:spcPct val="100000"/>
              </a:lnSpc>
            </a:pPr>
            <a:r>
              <a:rPr lang="en-US" altLang="ja-JP" sz="900" dirty="0">
                <a:latin typeface="Times New Roman" pitchFamily="18" charset="0"/>
                <a:ea typeface="HGPｺﾞｼｯｸM" pitchFamily="50" charset="-128"/>
              </a:rPr>
              <a:t>Copyright © Human </a:t>
            </a:r>
            <a:r>
              <a:rPr lang="en-US" altLang="ja-JP" sz="900" dirty="0" err="1">
                <a:latin typeface="Times New Roman" pitchFamily="18" charset="0"/>
                <a:ea typeface="HGPｺﾞｼｯｸM" pitchFamily="50" charset="-128"/>
              </a:rPr>
              <a:t>Centrix</a:t>
            </a:r>
            <a:r>
              <a:rPr lang="en-US" altLang="ja-JP" sz="900" dirty="0">
                <a:latin typeface="Times New Roman" pitchFamily="18" charset="0"/>
                <a:ea typeface="HGPｺﾞｼｯｸM" pitchFamily="50" charset="-128"/>
              </a:rPr>
              <a:t> </a:t>
            </a:r>
            <a:r>
              <a:rPr lang="en-US" altLang="ja-JP" sz="900" dirty="0" err="1">
                <a:latin typeface="Times New Roman" pitchFamily="18" charset="0"/>
                <a:ea typeface="HGPｺﾞｼｯｸM" pitchFamily="50" charset="-128"/>
              </a:rPr>
              <a:t>Co.,Ltd</a:t>
            </a:r>
            <a:r>
              <a:rPr lang="en-US" altLang="ja-JP" sz="900" dirty="0">
                <a:latin typeface="Times New Roman" pitchFamily="18" charset="0"/>
                <a:ea typeface="HGPｺﾞｼｯｸM" pitchFamily="50" charset="-128"/>
              </a:rPr>
              <a:t>. 2018. All rights reserved.</a:t>
            </a:r>
          </a:p>
        </p:txBody>
      </p:sp>
      <p:sp>
        <p:nvSpPr>
          <p:cNvPr id="14" name="正方形/長方形 13"/>
          <p:cNvSpPr/>
          <p:nvPr userDrawn="1"/>
        </p:nvSpPr>
        <p:spPr>
          <a:xfrm>
            <a:off x="5004048" y="5013612"/>
            <a:ext cx="3600399" cy="307777"/>
          </a:xfrm>
          <a:prstGeom prst="rect">
            <a:avLst/>
          </a:prstGeom>
        </p:spPr>
        <p:txBody>
          <a:bodyPr wrap="square">
            <a:spAutoFit/>
          </a:bodyPr>
          <a:lstStyle/>
          <a:p>
            <a:pPr algn="r"/>
            <a:r>
              <a:rPr lang="ja-JP" altLang="en-US" sz="1400" b="1" dirty="0">
                <a:latin typeface="メイリオ" pitchFamily="50" charset="-128"/>
                <a:ea typeface="メイリオ" pitchFamily="50" charset="-128"/>
                <a:cs typeface="メイリオ" pitchFamily="50" charset="-128"/>
              </a:rPr>
              <a:t>株式会社ヒューマンセントリックス</a:t>
            </a:r>
          </a:p>
        </p:txBody>
      </p:sp>
      <p:sp>
        <p:nvSpPr>
          <p:cNvPr id="15" name="正方形/長方形 14"/>
          <p:cNvSpPr/>
          <p:nvPr userDrawn="1"/>
        </p:nvSpPr>
        <p:spPr>
          <a:xfrm>
            <a:off x="4175956" y="5331520"/>
            <a:ext cx="4464496" cy="941796"/>
          </a:xfrm>
          <a:prstGeom prst="rect">
            <a:avLst/>
          </a:prstGeom>
        </p:spPr>
        <p:txBody>
          <a:bodyPr wrap="square">
            <a:spAutoFit/>
          </a:bodyPr>
          <a:lstStyle/>
          <a:p>
            <a:pPr algn="l">
              <a:lnSpc>
                <a:spcPct val="120000"/>
              </a:lnSpc>
            </a:pPr>
            <a:r>
              <a:rPr lang="ja-JP" altLang="en-US" sz="1200" dirty="0">
                <a:latin typeface="メイリオ" pitchFamily="50" charset="-128"/>
                <a:ea typeface="メイリオ" pitchFamily="50" charset="-128"/>
                <a:cs typeface="メイリオ" pitchFamily="50" charset="-128"/>
              </a:rPr>
              <a:t>東京都港区虎ノ門</a:t>
            </a:r>
            <a:r>
              <a:rPr lang="en-US" altLang="ja-JP" sz="1200" dirty="0">
                <a:latin typeface="メイリオ" pitchFamily="50" charset="-128"/>
                <a:ea typeface="メイリオ" pitchFamily="50" charset="-128"/>
                <a:cs typeface="メイリオ" pitchFamily="50" charset="-128"/>
              </a:rPr>
              <a:t>2-3-22 </a:t>
            </a:r>
            <a:r>
              <a:rPr lang="ja-JP" altLang="en-US" sz="1200" dirty="0">
                <a:latin typeface="メイリオ" pitchFamily="50" charset="-128"/>
                <a:ea typeface="メイリオ" pitchFamily="50" charset="-128"/>
                <a:cs typeface="メイリオ" pitchFamily="50" charset="-128"/>
              </a:rPr>
              <a:t>第</a:t>
            </a:r>
            <a:r>
              <a:rPr lang="en-US" altLang="ja-JP" sz="1200" dirty="0">
                <a:latin typeface="メイリオ" pitchFamily="50" charset="-128"/>
                <a:ea typeface="メイリオ" pitchFamily="50" charset="-128"/>
                <a:cs typeface="メイリオ" pitchFamily="50" charset="-128"/>
              </a:rPr>
              <a:t>1</a:t>
            </a:r>
            <a:r>
              <a:rPr lang="ja-JP" altLang="en-US" sz="1200" dirty="0">
                <a:latin typeface="メイリオ" pitchFamily="50" charset="-128"/>
                <a:ea typeface="メイリオ" pitchFamily="50" charset="-128"/>
                <a:cs typeface="メイリオ" pitchFamily="50" charset="-128"/>
              </a:rPr>
              <a:t>秋山ビル</a:t>
            </a:r>
            <a:r>
              <a:rPr lang="en-US" altLang="ja-JP" sz="1200" dirty="0">
                <a:latin typeface="メイリオ" pitchFamily="50" charset="-128"/>
                <a:ea typeface="メイリオ" pitchFamily="50" charset="-128"/>
                <a:cs typeface="メイリオ" pitchFamily="50" charset="-128"/>
              </a:rPr>
              <a:t>4F</a:t>
            </a:r>
            <a:endParaRPr lang="en-US" altLang="ja-JP" sz="1200" baseline="0" dirty="0">
              <a:latin typeface="メイリオ" pitchFamily="50" charset="-128"/>
              <a:ea typeface="メイリオ" pitchFamily="50" charset="-128"/>
              <a:cs typeface="メイリオ" pitchFamily="50" charset="-128"/>
            </a:endParaRPr>
          </a:p>
          <a:p>
            <a:pPr marL="0" indent="0" algn="l">
              <a:lnSpc>
                <a:spcPct val="120000"/>
              </a:lnSpc>
            </a:pPr>
            <a:r>
              <a:rPr lang="en-US" altLang="ja-JP" sz="1200" dirty="0">
                <a:latin typeface="メイリオ" pitchFamily="50" charset="-128"/>
                <a:ea typeface="メイリオ" pitchFamily="50" charset="-128"/>
                <a:cs typeface="メイリオ" pitchFamily="50" charset="-128"/>
              </a:rPr>
              <a:t>TEL.03-6206-6455 FAX.03-6701-72456</a:t>
            </a:r>
          </a:p>
          <a:p>
            <a:pPr marL="0" indent="0" algn="l">
              <a:lnSpc>
                <a:spcPct val="120000"/>
              </a:lnSpc>
            </a:pPr>
            <a:r>
              <a:rPr lang="en-US" altLang="ja-JP" sz="1200" dirty="0">
                <a:solidFill>
                  <a:srgbClr val="080808"/>
                </a:solidFill>
                <a:latin typeface="メイリオ" panose="020B0604030504040204" pitchFamily="50" charset="-128"/>
                <a:ea typeface="メイリオ" panose="020B0604030504040204" pitchFamily="50" charset="-128"/>
                <a:cs typeface="メイリオ" panose="020B0604030504040204" pitchFamily="50" charset="-128"/>
              </a:rPr>
              <a:t>http://www.humancentrix.com/</a:t>
            </a:r>
            <a:endParaRPr lang="ja-JP" altLang="en-US" sz="1200" dirty="0">
              <a:solidFill>
                <a:srgbClr val="080808"/>
              </a:solidFill>
              <a:latin typeface="メイリオ" panose="020B0604030504040204" pitchFamily="50" charset="-128"/>
              <a:ea typeface="メイリオ" panose="020B0604030504040204" pitchFamily="50" charset="-128"/>
              <a:cs typeface="メイリオ" panose="020B0604030504040204" pitchFamily="50" charset="-128"/>
            </a:endParaRPr>
          </a:p>
          <a:p>
            <a:pPr algn="l"/>
            <a:endParaRPr lang="ja-JP" altLang="en-US" sz="1200" dirty="0">
              <a:latin typeface="メイリオ" pitchFamily="50" charset="-128"/>
              <a:ea typeface="メイリオ" pitchFamily="50" charset="-128"/>
              <a:cs typeface="メイリオ" pitchFamily="50" charset="-128"/>
            </a:endParaRPr>
          </a:p>
        </p:txBody>
      </p:sp>
      <p:cxnSp>
        <p:nvCxnSpPr>
          <p:cNvPr id="18" name="直線コネクタ 17"/>
          <p:cNvCxnSpPr/>
          <p:nvPr userDrawn="1"/>
        </p:nvCxnSpPr>
        <p:spPr>
          <a:xfrm>
            <a:off x="431540" y="3248980"/>
            <a:ext cx="8316924" cy="0"/>
          </a:xfrm>
          <a:prstGeom prst="line">
            <a:avLst/>
          </a:prstGeom>
          <a:ln w="3175">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20" name="Text Box 5"/>
          <p:cNvSpPr txBox="1">
            <a:spLocks noChangeArrowheads="1"/>
          </p:cNvSpPr>
          <p:nvPr userDrawn="1"/>
        </p:nvSpPr>
        <p:spPr bwMode="auto">
          <a:xfrm>
            <a:off x="359892" y="358035"/>
            <a:ext cx="1547812" cy="370665"/>
          </a:xfrm>
          <a:prstGeom prst="rect">
            <a:avLst/>
          </a:prstGeom>
          <a:solidFill>
            <a:schemeClr val="accent1">
              <a:lumMod val="75000"/>
            </a:schemeClr>
          </a:solidFill>
          <a:ln>
            <a:noFill/>
          </a:ln>
        </p:spPr>
        <p:txBody>
          <a:bodyPr tIns="108000" anchor="ctr" anchorCtr="0">
            <a:spAutoFit/>
          </a:bodyPr>
          <a:lstStyle>
            <a:lvl1pPr marL="381000" indent="-381000" eaLnBrk="0" hangingPunct="0">
              <a:defRPr kumimoji="1" sz="2800">
                <a:solidFill>
                  <a:schemeClr val="tx1"/>
                </a:solidFill>
                <a:latin typeface="HGP創英角ｺﾞｼｯｸUB" pitchFamily="50" charset="-128"/>
                <a:ea typeface="HGP創英角ｺﾞｼｯｸUB" pitchFamily="50" charset="-128"/>
              </a:defRPr>
            </a:lvl1pPr>
            <a:lvl2pPr marL="742950" indent="-285750" eaLnBrk="0" hangingPunct="0">
              <a:defRPr kumimoji="1" sz="2800">
                <a:solidFill>
                  <a:schemeClr val="tx1"/>
                </a:solidFill>
                <a:latin typeface="HGP創英角ｺﾞｼｯｸUB" pitchFamily="50" charset="-128"/>
                <a:ea typeface="HGP創英角ｺﾞｼｯｸUB" pitchFamily="50" charset="-128"/>
              </a:defRPr>
            </a:lvl2pPr>
            <a:lvl3pPr marL="1143000" indent="-228600" eaLnBrk="0" hangingPunct="0">
              <a:defRPr kumimoji="1" sz="2800">
                <a:solidFill>
                  <a:schemeClr val="tx1"/>
                </a:solidFill>
                <a:latin typeface="HGP創英角ｺﾞｼｯｸUB" pitchFamily="50" charset="-128"/>
                <a:ea typeface="HGP創英角ｺﾞｼｯｸUB" pitchFamily="50" charset="-128"/>
              </a:defRPr>
            </a:lvl3pPr>
            <a:lvl4pPr marL="1600200" indent="-228600" eaLnBrk="0" hangingPunct="0">
              <a:defRPr kumimoji="1" sz="2800">
                <a:solidFill>
                  <a:schemeClr val="tx1"/>
                </a:solidFill>
                <a:latin typeface="HGP創英角ｺﾞｼｯｸUB" pitchFamily="50" charset="-128"/>
                <a:ea typeface="HGP創英角ｺﾞｼｯｸUB" pitchFamily="50" charset="-128"/>
              </a:defRPr>
            </a:lvl4pPr>
            <a:lvl5pPr marL="2057400" indent="-228600" eaLnBrk="0" hangingPunct="0">
              <a:defRPr kumimoji="1" sz="2800">
                <a:solidFill>
                  <a:schemeClr val="tx1"/>
                </a:solidFill>
                <a:latin typeface="HGP創英角ｺﾞｼｯｸUB" pitchFamily="50" charset="-128"/>
                <a:ea typeface="HGP創英角ｺﾞｼｯｸUB" pitchFamily="50" charset="-128"/>
              </a:defRPr>
            </a:lvl5pPr>
            <a:lvl6pPr marL="2514600" indent="-228600" eaLnBrk="0" fontAlgn="base" hangingPunct="0">
              <a:lnSpc>
                <a:spcPct val="85000"/>
              </a:lnSpc>
              <a:spcBef>
                <a:spcPct val="0"/>
              </a:spcBef>
              <a:spcAft>
                <a:spcPct val="0"/>
              </a:spcAft>
              <a:defRPr kumimoji="1" sz="2800">
                <a:solidFill>
                  <a:schemeClr val="tx1"/>
                </a:solidFill>
                <a:latin typeface="HGP創英角ｺﾞｼｯｸUB" pitchFamily="50" charset="-128"/>
                <a:ea typeface="HGP創英角ｺﾞｼｯｸUB" pitchFamily="50" charset="-128"/>
              </a:defRPr>
            </a:lvl6pPr>
            <a:lvl7pPr marL="2971800" indent="-228600" eaLnBrk="0" fontAlgn="base" hangingPunct="0">
              <a:lnSpc>
                <a:spcPct val="85000"/>
              </a:lnSpc>
              <a:spcBef>
                <a:spcPct val="0"/>
              </a:spcBef>
              <a:spcAft>
                <a:spcPct val="0"/>
              </a:spcAft>
              <a:defRPr kumimoji="1" sz="2800">
                <a:solidFill>
                  <a:schemeClr val="tx1"/>
                </a:solidFill>
                <a:latin typeface="HGP創英角ｺﾞｼｯｸUB" pitchFamily="50" charset="-128"/>
                <a:ea typeface="HGP創英角ｺﾞｼｯｸUB" pitchFamily="50" charset="-128"/>
              </a:defRPr>
            </a:lvl7pPr>
            <a:lvl8pPr marL="3429000" indent="-228600" eaLnBrk="0" fontAlgn="base" hangingPunct="0">
              <a:lnSpc>
                <a:spcPct val="85000"/>
              </a:lnSpc>
              <a:spcBef>
                <a:spcPct val="0"/>
              </a:spcBef>
              <a:spcAft>
                <a:spcPct val="0"/>
              </a:spcAft>
              <a:defRPr kumimoji="1" sz="2800">
                <a:solidFill>
                  <a:schemeClr val="tx1"/>
                </a:solidFill>
                <a:latin typeface="HGP創英角ｺﾞｼｯｸUB" pitchFamily="50" charset="-128"/>
                <a:ea typeface="HGP創英角ｺﾞｼｯｸUB" pitchFamily="50" charset="-128"/>
              </a:defRPr>
            </a:lvl8pPr>
            <a:lvl9pPr marL="3886200" indent="-228600" eaLnBrk="0" fontAlgn="base" hangingPunct="0">
              <a:lnSpc>
                <a:spcPct val="85000"/>
              </a:lnSpc>
              <a:spcBef>
                <a:spcPct val="0"/>
              </a:spcBef>
              <a:spcAft>
                <a:spcPct val="0"/>
              </a:spcAft>
              <a:defRPr kumimoji="1" sz="2800">
                <a:solidFill>
                  <a:schemeClr val="tx1"/>
                </a:solidFill>
                <a:latin typeface="HGP創英角ｺﾞｼｯｸUB" pitchFamily="50" charset="-128"/>
                <a:ea typeface="HGP創英角ｺﾞｼｯｸUB" pitchFamily="50" charset="-128"/>
              </a:defRPr>
            </a:lvl9pPr>
          </a:lstStyle>
          <a:p>
            <a:pPr algn="ctr" eaLnBrk="1" hangingPunct="1"/>
            <a:r>
              <a:rPr lang="ja-JP" altLang="en-US" sz="1400" dirty="0">
                <a:solidFill>
                  <a:schemeClr val="bg1"/>
                </a:solidFill>
                <a:latin typeface="メイリオ" pitchFamily="50" charset="-128"/>
                <a:ea typeface="メイリオ" pitchFamily="50" charset="-128"/>
                <a:cs typeface="メイリオ" pitchFamily="50" charset="-128"/>
              </a:rPr>
              <a:t>ご説明資料</a:t>
            </a:r>
            <a:endParaRPr lang="en-US" altLang="ja-JP" sz="1400" dirty="0">
              <a:solidFill>
                <a:schemeClr val="bg1"/>
              </a:solidFill>
              <a:latin typeface="メイリオ" pitchFamily="50" charset="-128"/>
              <a:ea typeface="メイリオ" pitchFamily="50" charset="-128"/>
              <a:cs typeface="メイリオ" pitchFamily="50" charset="-128"/>
            </a:endParaRPr>
          </a:p>
        </p:txBody>
      </p:sp>
      <p:pic>
        <p:nvPicPr>
          <p:cNvPr id="2" name="図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239853" y="5049180"/>
            <a:ext cx="1268251" cy="147471"/>
          </a:xfrm>
          <a:prstGeom prst="rect">
            <a:avLst/>
          </a:prstGeom>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 タイトルの書式設定</a:t>
            </a:r>
          </a:p>
        </p:txBody>
      </p:sp>
      <p:sp>
        <p:nvSpPr>
          <p:cNvPr id="3" name="コンテンツ プレースホルダ 2"/>
          <p:cNvSpPr>
            <a:spLocks noGrp="1"/>
          </p:cNvSpPr>
          <p:nvPr>
            <p:ph idx="1"/>
          </p:nvPr>
        </p:nvSpPr>
        <p:spPr/>
        <p:txBody>
          <a:bodyPr/>
          <a:lstStyle/>
          <a:p>
            <a:pPr lvl="0"/>
            <a:r>
              <a:rPr kumimoji="1" lang="ja-JP" altLang="en-US"/>
              <a:t>マスタ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 3"/>
          <p:cNvSpPr>
            <a:spLocks noGrp="1"/>
          </p:cNvSpPr>
          <p:nvPr>
            <p:ph type="dt" sz="half" idx="10"/>
          </p:nvPr>
        </p:nvSpPr>
        <p:spPr/>
        <p:txBody>
          <a:bodyPr/>
          <a:lstStyle/>
          <a:p>
            <a:fld id="{123D1CC6-EE8E-4D5D-946A-4DC3CE0717F2}" type="datetimeFigureOut">
              <a:rPr kumimoji="1" lang="ja-JP" altLang="en-US" smtClean="0"/>
              <a:pPr/>
              <a:t>2019/4/9</a:t>
            </a:fld>
            <a:endParaRPr kumimoji="1" lang="ja-JP" altLang="en-US"/>
          </a:p>
        </p:txBody>
      </p:sp>
      <p:sp>
        <p:nvSpPr>
          <p:cNvPr id="5" name="フッター プレースホルダ 4"/>
          <p:cNvSpPr>
            <a:spLocks noGrp="1"/>
          </p:cNvSpPr>
          <p:nvPr>
            <p:ph type="ftr" sz="quarter" idx="11"/>
          </p:nvPr>
        </p:nvSpPr>
        <p:spPr/>
        <p:txBody>
          <a:bodyPr/>
          <a:lstStyle/>
          <a:p>
            <a:endParaRPr kumimoji="1" lang="ja-JP" altLang="en-US"/>
          </a:p>
        </p:txBody>
      </p:sp>
      <p:sp>
        <p:nvSpPr>
          <p:cNvPr id="6" name="スライド番号プレースホルダ 5"/>
          <p:cNvSpPr>
            <a:spLocks noGrp="1"/>
          </p:cNvSpPr>
          <p:nvPr>
            <p:ph type="sldNum" sz="quarter" idx="12"/>
          </p:nvPr>
        </p:nvSpPr>
        <p:spPr/>
        <p:txBody>
          <a:bodyPr/>
          <a:lstStyle/>
          <a:p>
            <a:fld id="{82797EAE-09C0-4BDA-83E0-6D79736EE170}" type="slidenum">
              <a:rPr kumimoji="1" lang="ja-JP" altLang="en-US" smtClean="0"/>
              <a:pPr/>
              <a:t>‹#›</a:t>
            </a:fld>
            <a:endParaRPr kumimoji="1" lang="ja-JP"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2480915"/>
            <a:ext cx="7772400" cy="1362075"/>
          </a:xfrm>
        </p:spPr>
        <p:txBody>
          <a:bodyPr anchor="t"/>
          <a:lstStyle>
            <a:lvl1pPr algn="l">
              <a:defRPr sz="4000" b="1" cap="all"/>
            </a:lvl1pPr>
          </a:lstStyle>
          <a:p>
            <a:r>
              <a:rPr kumimoji="1" lang="ja-JP" altLang="en-US"/>
              <a:t>マスタ タイトルの書式設定</a:t>
            </a:r>
          </a:p>
        </p:txBody>
      </p:sp>
      <p:sp>
        <p:nvSpPr>
          <p:cNvPr id="3" name="テキスト プレースホルダ 2"/>
          <p:cNvSpPr>
            <a:spLocks noGrp="1"/>
          </p:cNvSpPr>
          <p:nvPr>
            <p:ph type="body" idx="1"/>
          </p:nvPr>
        </p:nvSpPr>
        <p:spPr>
          <a:xfrm>
            <a:off x="722313" y="980728"/>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kumimoji="1" lang="ja-JP" altLang="en-US"/>
              <a:t>マスタ テキストの書式設定</a:t>
            </a:r>
          </a:p>
        </p:txBody>
      </p:sp>
      <p:sp>
        <p:nvSpPr>
          <p:cNvPr id="4" name="日付プレースホルダ 3"/>
          <p:cNvSpPr>
            <a:spLocks noGrp="1"/>
          </p:cNvSpPr>
          <p:nvPr>
            <p:ph type="dt" sz="half" idx="10"/>
          </p:nvPr>
        </p:nvSpPr>
        <p:spPr/>
        <p:txBody>
          <a:bodyPr/>
          <a:lstStyle/>
          <a:p>
            <a:fld id="{123D1CC6-EE8E-4D5D-946A-4DC3CE0717F2}" type="datetimeFigureOut">
              <a:rPr kumimoji="1" lang="ja-JP" altLang="en-US" smtClean="0"/>
              <a:pPr/>
              <a:t>2019/4/9</a:t>
            </a:fld>
            <a:endParaRPr kumimoji="1" lang="ja-JP" altLang="en-US"/>
          </a:p>
        </p:txBody>
      </p:sp>
      <p:sp>
        <p:nvSpPr>
          <p:cNvPr id="5" name="フッター プレースホルダ 4"/>
          <p:cNvSpPr>
            <a:spLocks noGrp="1"/>
          </p:cNvSpPr>
          <p:nvPr>
            <p:ph type="ftr" sz="quarter" idx="11"/>
          </p:nvPr>
        </p:nvSpPr>
        <p:spPr/>
        <p:txBody>
          <a:bodyPr/>
          <a:lstStyle/>
          <a:p>
            <a:endParaRPr kumimoji="1" lang="ja-JP" altLang="en-US"/>
          </a:p>
        </p:txBody>
      </p:sp>
      <p:sp>
        <p:nvSpPr>
          <p:cNvPr id="6" name="スライド番号プレースホルダ 5"/>
          <p:cNvSpPr>
            <a:spLocks noGrp="1"/>
          </p:cNvSpPr>
          <p:nvPr>
            <p:ph type="sldNum" sz="quarter" idx="12"/>
          </p:nvPr>
        </p:nvSpPr>
        <p:spPr/>
        <p:txBody>
          <a:bodyPr/>
          <a:lstStyle/>
          <a:p>
            <a:fld id="{82797EAE-09C0-4BDA-83E0-6D79736EE170}" type="slidenum">
              <a:rPr kumimoji="1" lang="ja-JP" altLang="en-US" smtClean="0"/>
              <a:pPr/>
              <a:t>‹#›</a:t>
            </a:fld>
            <a:endParaRPr kumimoji="1" lang="ja-JP"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 タイトルの書式設定</a:t>
            </a:r>
          </a:p>
        </p:txBody>
      </p:sp>
      <p:sp>
        <p:nvSpPr>
          <p:cNvPr id="3" name="コンテンツ プレースホルダ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a:t>マスタ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a:t>マスタ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日付プレースホルダ 4"/>
          <p:cNvSpPr>
            <a:spLocks noGrp="1"/>
          </p:cNvSpPr>
          <p:nvPr>
            <p:ph type="dt" sz="half" idx="10"/>
          </p:nvPr>
        </p:nvSpPr>
        <p:spPr/>
        <p:txBody>
          <a:bodyPr/>
          <a:lstStyle/>
          <a:p>
            <a:fld id="{123D1CC6-EE8E-4D5D-946A-4DC3CE0717F2}" type="datetimeFigureOut">
              <a:rPr kumimoji="1" lang="ja-JP" altLang="en-US" smtClean="0"/>
              <a:pPr/>
              <a:t>2019/4/9</a:t>
            </a:fld>
            <a:endParaRPr kumimoji="1" lang="ja-JP" altLang="en-US"/>
          </a:p>
        </p:txBody>
      </p:sp>
      <p:sp>
        <p:nvSpPr>
          <p:cNvPr id="6" name="フッター プレースホルダ 5"/>
          <p:cNvSpPr>
            <a:spLocks noGrp="1"/>
          </p:cNvSpPr>
          <p:nvPr>
            <p:ph type="ftr" sz="quarter" idx="11"/>
          </p:nvPr>
        </p:nvSpPr>
        <p:spPr/>
        <p:txBody>
          <a:bodyPr/>
          <a:lstStyle/>
          <a:p>
            <a:endParaRPr kumimoji="1" lang="ja-JP" altLang="en-US"/>
          </a:p>
        </p:txBody>
      </p:sp>
      <p:sp>
        <p:nvSpPr>
          <p:cNvPr id="7" name="スライド番号プレースホルダ 6"/>
          <p:cNvSpPr>
            <a:spLocks noGrp="1"/>
          </p:cNvSpPr>
          <p:nvPr>
            <p:ph type="sldNum" sz="quarter" idx="12"/>
          </p:nvPr>
        </p:nvSpPr>
        <p:spPr/>
        <p:txBody>
          <a:bodyPr/>
          <a:lstStyle/>
          <a:p>
            <a:fld id="{82797EAE-09C0-4BDA-83E0-6D79736EE170}" type="slidenum">
              <a:rPr kumimoji="1" lang="ja-JP" altLang="en-US" smtClean="0"/>
              <a:pPr/>
              <a:t>‹#›</a:t>
            </a:fld>
            <a:endParaRPr kumimoji="1" lang="ja-JP"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kumimoji="1" lang="ja-JP" altLang="en-US"/>
              <a:t>マスタ タイトルの書式設定</a:t>
            </a:r>
          </a:p>
        </p:txBody>
      </p:sp>
      <p:sp>
        <p:nvSpPr>
          <p:cNvPr id="3" name="テキスト プレースホルダ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 テキストの書式設定</a:t>
            </a:r>
          </a:p>
        </p:txBody>
      </p:sp>
      <p:sp>
        <p:nvSpPr>
          <p:cNvPr id="4" name="コンテンツ プレースホルダ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a:t>マスタ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 テキストの書式設定</a:t>
            </a:r>
          </a:p>
        </p:txBody>
      </p:sp>
      <p:sp>
        <p:nvSpPr>
          <p:cNvPr id="6" name="コンテンツ プレースホルダ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a:t>マスタ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 6"/>
          <p:cNvSpPr>
            <a:spLocks noGrp="1"/>
          </p:cNvSpPr>
          <p:nvPr>
            <p:ph type="dt" sz="half" idx="10"/>
          </p:nvPr>
        </p:nvSpPr>
        <p:spPr/>
        <p:txBody>
          <a:bodyPr/>
          <a:lstStyle/>
          <a:p>
            <a:fld id="{123D1CC6-EE8E-4D5D-946A-4DC3CE0717F2}" type="datetimeFigureOut">
              <a:rPr kumimoji="1" lang="ja-JP" altLang="en-US" smtClean="0"/>
              <a:pPr/>
              <a:t>2019/4/9</a:t>
            </a:fld>
            <a:endParaRPr kumimoji="1" lang="ja-JP" altLang="en-US"/>
          </a:p>
        </p:txBody>
      </p:sp>
      <p:sp>
        <p:nvSpPr>
          <p:cNvPr id="8" name="フッター プレースホルダ 7"/>
          <p:cNvSpPr>
            <a:spLocks noGrp="1"/>
          </p:cNvSpPr>
          <p:nvPr>
            <p:ph type="ftr" sz="quarter" idx="11"/>
          </p:nvPr>
        </p:nvSpPr>
        <p:spPr/>
        <p:txBody>
          <a:bodyPr/>
          <a:lstStyle/>
          <a:p>
            <a:endParaRPr kumimoji="1" lang="ja-JP" altLang="en-US"/>
          </a:p>
        </p:txBody>
      </p:sp>
      <p:sp>
        <p:nvSpPr>
          <p:cNvPr id="9" name="スライド番号プレースホルダ 8"/>
          <p:cNvSpPr>
            <a:spLocks noGrp="1"/>
          </p:cNvSpPr>
          <p:nvPr>
            <p:ph type="sldNum" sz="quarter" idx="12"/>
          </p:nvPr>
        </p:nvSpPr>
        <p:spPr/>
        <p:txBody>
          <a:bodyPr/>
          <a:lstStyle/>
          <a:p>
            <a:fld id="{82797EAE-09C0-4BDA-83E0-6D79736EE170}" type="slidenum">
              <a:rPr kumimoji="1" lang="ja-JP" altLang="en-US" smtClean="0"/>
              <a:pPr/>
              <a:t>‹#›</a:t>
            </a:fld>
            <a:endParaRPr kumimoji="1" lang="ja-JP"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 タイトルの書式設定</a:t>
            </a:r>
          </a:p>
        </p:txBody>
      </p:sp>
      <p:sp>
        <p:nvSpPr>
          <p:cNvPr id="3" name="日付プレースホルダ 2"/>
          <p:cNvSpPr>
            <a:spLocks noGrp="1"/>
          </p:cNvSpPr>
          <p:nvPr>
            <p:ph type="dt" sz="half" idx="10"/>
          </p:nvPr>
        </p:nvSpPr>
        <p:spPr/>
        <p:txBody>
          <a:bodyPr/>
          <a:lstStyle/>
          <a:p>
            <a:fld id="{123D1CC6-EE8E-4D5D-946A-4DC3CE0717F2}" type="datetimeFigureOut">
              <a:rPr kumimoji="1" lang="ja-JP" altLang="en-US" smtClean="0"/>
              <a:pPr/>
              <a:t>2019/4/9</a:t>
            </a:fld>
            <a:endParaRPr kumimoji="1" lang="ja-JP" altLang="en-US"/>
          </a:p>
        </p:txBody>
      </p:sp>
      <p:sp>
        <p:nvSpPr>
          <p:cNvPr id="4" name="フッター プレースホルダ 3"/>
          <p:cNvSpPr>
            <a:spLocks noGrp="1"/>
          </p:cNvSpPr>
          <p:nvPr>
            <p:ph type="ftr" sz="quarter" idx="11"/>
          </p:nvPr>
        </p:nvSpPr>
        <p:spPr/>
        <p:txBody>
          <a:bodyPr/>
          <a:lstStyle/>
          <a:p>
            <a:endParaRPr kumimoji="1" lang="ja-JP" altLang="en-US"/>
          </a:p>
        </p:txBody>
      </p:sp>
      <p:sp>
        <p:nvSpPr>
          <p:cNvPr id="5" name="スライド番号プレースホルダ 4"/>
          <p:cNvSpPr>
            <a:spLocks noGrp="1"/>
          </p:cNvSpPr>
          <p:nvPr>
            <p:ph type="sldNum" sz="quarter" idx="12"/>
          </p:nvPr>
        </p:nvSpPr>
        <p:spPr/>
        <p:txBody>
          <a:bodyPr/>
          <a:lstStyle/>
          <a:p>
            <a:fld id="{82797EAE-09C0-4BDA-83E0-6D79736EE170}" type="slidenum">
              <a:rPr kumimoji="1" lang="ja-JP" altLang="en-US" smtClean="0"/>
              <a:pPr/>
              <a:t>‹#›</a:t>
            </a:fld>
            <a:endParaRPr kumimoji="1" lang="ja-JP"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 1"/>
          <p:cNvSpPr>
            <a:spLocks noGrp="1"/>
          </p:cNvSpPr>
          <p:nvPr>
            <p:ph type="dt" sz="half" idx="10"/>
          </p:nvPr>
        </p:nvSpPr>
        <p:spPr/>
        <p:txBody>
          <a:bodyPr/>
          <a:lstStyle/>
          <a:p>
            <a:fld id="{123D1CC6-EE8E-4D5D-946A-4DC3CE0717F2}" type="datetimeFigureOut">
              <a:rPr kumimoji="1" lang="ja-JP" altLang="en-US" smtClean="0"/>
              <a:pPr/>
              <a:t>2019/4/9</a:t>
            </a:fld>
            <a:endParaRPr kumimoji="1" lang="ja-JP" altLang="en-US"/>
          </a:p>
        </p:txBody>
      </p:sp>
      <p:sp>
        <p:nvSpPr>
          <p:cNvPr id="3" name="フッター プレースホルダ 2"/>
          <p:cNvSpPr>
            <a:spLocks noGrp="1"/>
          </p:cNvSpPr>
          <p:nvPr>
            <p:ph type="ftr" sz="quarter" idx="11"/>
          </p:nvPr>
        </p:nvSpPr>
        <p:spPr/>
        <p:txBody>
          <a:bodyPr/>
          <a:lstStyle/>
          <a:p>
            <a:endParaRPr kumimoji="1" lang="ja-JP" altLang="en-US"/>
          </a:p>
        </p:txBody>
      </p:sp>
      <p:sp>
        <p:nvSpPr>
          <p:cNvPr id="4" name="スライド番号プレースホルダ 3"/>
          <p:cNvSpPr>
            <a:spLocks noGrp="1"/>
          </p:cNvSpPr>
          <p:nvPr>
            <p:ph type="sldNum" sz="quarter" idx="12"/>
          </p:nvPr>
        </p:nvSpPr>
        <p:spPr/>
        <p:txBody>
          <a:bodyPr/>
          <a:lstStyle/>
          <a:p>
            <a:fld id="{82797EAE-09C0-4BDA-83E0-6D79736EE170}" type="slidenum">
              <a:rPr kumimoji="1" lang="ja-JP" altLang="en-US" smtClean="0"/>
              <a:pPr/>
              <a:t>‹#›</a:t>
            </a:fld>
            <a:endParaRPr kumimoji="1" lang="ja-JP"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kumimoji="1" lang="ja-JP" altLang="en-US"/>
              <a:t>マスタ タイトルの書式設定</a:t>
            </a:r>
          </a:p>
        </p:txBody>
      </p:sp>
      <p:sp>
        <p:nvSpPr>
          <p:cNvPr id="3" name="テキスト プレースホルダ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kumimoji="1" lang="ja-JP" altLang="en-US"/>
              <a:t>マスタ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23D1CC6-EE8E-4D5D-946A-4DC3CE0717F2}" type="datetimeFigureOut">
              <a:rPr kumimoji="1" lang="ja-JP" altLang="en-US" smtClean="0"/>
              <a:pPr/>
              <a:t>2019/4/9</a:t>
            </a:fld>
            <a:endParaRPr kumimoji="1" lang="ja-JP" altLang="en-US"/>
          </a:p>
        </p:txBody>
      </p:sp>
      <p:sp>
        <p:nvSpPr>
          <p:cNvPr id="5" name="フッター プレースホルダ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スライド番号プレースホルダ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2797EAE-09C0-4BDA-83E0-6D79736EE170}" type="slidenum">
              <a:rPr kumimoji="1" lang="ja-JP" altLang="en-US" smtClean="0"/>
              <a:pPr/>
              <a:t>‹#›</a:t>
            </a:fld>
            <a:endParaRPr kumimoji="1" lang="ja-JP" altLang="en-US"/>
          </a:p>
        </p:txBody>
      </p:sp>
    </p:spTree>
  </p:cSld>
  <p:clrMap bg1="lt1" tx1="dk1" bg2="lt2" tx2="dk2" accent1="accent1" accent2="accent2" accent3="accent3" accent4="accent4" accent5="accent5" accent6="accent6" hlink="hlink" folHlink="folHlink"/>
  <p:sldLayoutIdLst>
    <p:sldLayoutId id="2147483649" r:id="rId1"/>
    <p:sldLayoutId id="2147483656" r:id="rId2"/>
    <p:sldLayoutId id="2147483650" r:id="rId3"/>
    <p:sldLayoutId id="2147483651" r:id="rId4"/>
    <p:sldLayoutId id="2147483652" r:id="rId5"/>
    <p:sldLayoutId id="2147483653" r:id="rId6"/>
    <p:sldLayoutId id="2147483654" r:id="rId7"/>
    <p:sldLayoutId id="2147483655" r:id="rId8"/>
  </p:sldLayoutIdLst>
  <p:txStyles>
    <p:titleStyle>
      <a:lvl1pPr algn="ctr" defTabSz="914400" rtl="0" eaLnBrk="1" latinLnBrk="0" hangingPunct="1">
        <a:spcBef>
          <a:spcPct val="0"/>
        </a:spcBef>
        <a:buNone/>
        <a:defRPr kumimoji="1"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正方形/長方形 1">
            <a:extLst>
              <a:ext uri="{FF2B5EF4-FFF2-40B4-BE49-F238E27FC236}">
                <a16:creationId xmlns:a16="http://schemas.microsoft.com/office/drawing/2014/main" id="{DBE733B6-7D0B-44E4-A768-3A0330114C2A}"/>
              </a:ext>
            </a:extLst>
          </p:cNvPr>
          <p:cNvSpPr/>
          <p:nvPr/>
        </p:nvSpPr>
        <p:spPr>
          <a:xfrm>
            <a:off x="359532" y="1979918"/>
            <a:ext cx="6480720" cy="609398"/>
          </a:xfrm>
          <a:prstGeom prst="rect">
            <a:avLst/>
          </a:prstGeom>
        </p:spPr>
        <p:txBody>
          <a:bodyPr wrap="square">
            <a:spAutoFit/>
          </a:bodyPr>
          <a:lstStyle/>
          <a:p>
            <a:pPr>
              <a:lnSpc>
                <a:spcPct val="120000"/>
              </a:lnSpc>
            </a:pPr>
            <a:r>
              <a:rPr lang="en-US" altLang="ja-JP" sz="2800" b="1" dirty="0">
                <a:solidFill>
                  <a:schemeClr val="tx1">
                    <a:lumMod val="75000"/>
                    <a:lumOff val="25000"/>
                  </a:schemeClr>
                </a:solidFill>
                <a:latin typeface="メイリオ" panose="020B0604030504040204" pitchFamily="50" charset="-128"/>
                <a:ea typeface="メイリオ" panose="020B0604030504040204" pitchFamily="50" charset="-128"/>
              </a:rPr>
              <a:t>2018.10.01 </a:t>
            </a:r>
            <a:r>
              <a:rPr lang="ja-JP" altLang="en-US" sz="2800" b="1" dirty="0">
                <a:solidFill>
                  <a:schemeClr val="tx1">
                    <a:lumMod val="75000"/>
                    <a:lumOff val="25000"/>
                  </a:schemeClr>
                </a:solidFill>
                <a:latin typeface="メイリオ" panose="020B0604030504040204" pitchFamily="50" charset="-128"/>
                <a:ea typeface="メイリオ" panose="020B0604030504040204" pitchFamily="50" charset="-128"/>
              </a:rPr>
              <a:t>～ </a:t>
            </a:r>
            <a:r>
              <a:rPr lang="en-US" altLang="ja-JP" sz="2800" b="1" dirty="0">
                <a:solidFill>
                  <a:schemeClr val="tx1">
                    <a:lumMod val="75000"/>
                    <a:lumOff val="25000"/>
                  </a:schemeClr>
                </a:solidFill>
                <a:latin typeface="メイリオ" panose="020B0604030504040204" pitchFamily="50" charset="-128"/>
                <a:ea typeface="メイリオ" panose="020B0604030504040204" pitchFamily="50" charset="-128"/>
              </a:rPr>
              <a:t>2019.03.31</a:t>
            </a:r>
            <a:endParaRPr lang="ja-JP" altLang="en-US" sz="2800" b="1" dirty="0">
              <a:solidFill>
                <a:schemeClr val="tx1">
                  <a:lumMod val="75000"/>
                  <a:lumOff val="25000"/>
                </a:schemeClr>
              </a:solidFill>
              <a:latin typeface="メイリオ" panose="020B0604030504040204" pitchFamily="50" charset="-128"/>
              <a:ea typeface="メイリオ" panose="020B0604030504040204" pitchFamily="50" charset="-128"/>
            </a:endParaRPr>
          </a:p>
        </p:txBody>
      </p:sp>
      <p:sp>
        <p:nvSpPr>
          <p:cNvPr id="3" name="テキスト ボックス 2">
            <a:extLst>
              <a:ext uri="{FF2B5EF4-FFF2-40B4-BE49-F238E27FC236}">
                <a16:creationId xmlns:a16="http://schemas.microsoft.com/office/drawing/2014/main" id="{76FC04EA-39CD-43B8-B32E-D352F80CE01E}"/>
              </a:ext>
            </a:extLst>
          </p:cNvPr>
          <p:cNvSpPr txBox="1"/>
          <p:nvPr/>
        </p:nvSpPr>
        <p:spPr>
          <a:xfrm>
            <a:off x="359532" y="2672916"/>
            <a:ext cx="8388932" cy="523220"/>
          </a:xfrm>
          <a:prstGeom prst="rect">
            <a:avLst/>
          </a:prstGeom>
          <a:noFill/>
        </p:spPr>
        <p:txBody>
          <a:bodyPr wrap="square" rtlCol="0">
            <a:spAutoFit/>
          </a:bodyPr>
          <a:lstStyle/>
          <a:p>
            <a:r>
              <a:rPr kumimoji="1" lang="en-US" altLang="ja-JP" sz="2800" b="1" dirty="0">
                <a:solidFill>
                  <a:schemeClr val="tx1">
                    <a:lumMod val="75000"/>
                    <a:lumOff val="25000"/>
                  </a:schemeClr>
                </a:solidFill>
                <a:latin typeface="メイリオ" panose="020B0604030504040204" pitchFamily="50" charset="-128"/>
                <a:ea typeface="メイリオ" panose="020B0604030504040204" pitchFamily="50" charset="-128"/>
              </a:rPr>
              <a:t>WEB</a:t>
            </a:r>
            <a:r>
              <a:rPr kumimoji="1" lang="ja-JP" altLang="en-US" sz="2800" b="1" dirty="0">
                <a:solidFill>
                  <a:schemeClr val="tx1">
                    <a:lumMod val="75000"/>
                    <a:lumOff val="25000"/>
                  </a:schemeClr>
                </a:solidFill>
                <a:latin typeface="メイリオ" panose="020B0604030504040204" pitchFamily="50" charset="-128"/>
                <a:ea typeface="メイリオ" panose="020B0604030504040204" pitchFamily="50" charset="-128"/>
              </a:rPr>
              <a:t>サイトアクセス解析レポート</a:t>
            </a:r>
          </a:p>
        </p:txBody>
      </p:sp>
      <p:pic>
        <p:nvPicPr>
          <p:cNvPr id="4" name="図 3">
            <a:extLst>
              <a:ext uri="{FF2B5EF4-FFF2-40B4-BE49-F238E27FC236}">
                <a16:creationId xmlns:a16="http://schemas.microsoft.com/office/drawing/2014/main" id="{F1096D08-93BB-4158-87FA-05C99013E294}"/>
              </a:ext>
            </a:extLst>
          </p:cNvPr>
          <p:cNvPicPr>
            <a:picLocks noChangeAspect="1"/>
          </p:cNvPicPr>
          <p:nvPr/>
        </p:nvPicPr>
        <p:blipFill>
          <a:blip r:embed="rId2"/>
          <a:stretch>
            <a:fillRect/>
          </a:stretch>
        </p:blipFill>
        <p:spPr>
          <a:xfrm>
            <a:off x="467544" y="1088740"/>
            <a:ext cx="2667000" cy="762000"/>
          </a:xfrm>
          <a:prstGeom prst="rect">
            <a:avLst/>
          </a:prstGeom>
        </p:spPr>
      </p:pic>
      <p:sp>
        <p:nvSpPr>
          <p:cNvPr id="5" name="テキスト ボックス 4">
            <a:extLst>
              <a:ext uri="{FF2B5EF4-FFF2-40B4-BE49-F238E27FC236}">
                <a16:creationId xmlns:a16="http://schemas.microsoft.com/office/drawing/2014/main" id="{EC9E6A89-0633-402B-9E93-7E6A2495F2E4}"/>
              </a:ext>
            </a:extLst>
          </p:cNvPr>
          <p:cNvSpPr txBox="1"/>
          <p:nvPr/>
        </p:nvSpPr>
        <p:spPr>
          <a:xfrm>
            <a:off x="3203848" y="1331476"/>
            <a:ext cx="720080" cy="369332"/>
          </a:xfrm>
          <a:prstGeom prst="rect">
            <a:avLst/>
          </a:prstGeom>
          <a:noFill/>
        </p:spPr>
        <p:txBody>
          <a:bodyPr wrap="square" rtlCol="0">
            <a:spAutoFit/>
          </a:bodyPr>
          <a:lstStyle/>
          <a:p>
            <a:r>
              <a:rPr kumimoji="1" lang="ja-JP" altLang="en-US" b="1" dirty="0">
                <a:solidFill>
                  <a:schemeClr val="tx1">
                    <a:lumMod val="65000"/>
                    <a:lumOff val="35000"/>
                  </a:schemeClr>
                </a:solidFill>
                <a:latin typeface="メイリオ" panose="020B0604030504040204" pitchFamily="50" charset="-128"/>
                <a:ea typeface="メイリオ" panose="020B0604030504040204" pitchFamily="50" charset="-128"/>
              </a:rPr>
              <a:t>御中</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図 3">
            <a:extLst>
              <a:ext uri="{FF2B5EF4-FFF2-40B4-BE49-F238E27FC236}">
                <a16:creationId xmlns:a16="http://schemas.microsoft.com/office/drawing/2014/main" id="{32DBF841-4315-4322-8841-1D8A8CD22DD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23528" y="1088740"/>
            <a:ext cx="8316416" cy="4334403"/>
          </a:xfrm>
          <a:prstGeom prst="rect">
            <a:avLst/>
          </a:prstGeom>
        </p:spPr>
      </p:pic>
      <p:sp>
        <p:nvSpPr>
          <p:cNvPr id="2" name="テキスト ボックス 1">
            <a:extLst>
              <a:ext uri="{FF2B5EF4-FFF2-40B4-BE49-F238E27FC236}">
                <a16:creationId xmlns:a16="http://schemas.microsoft.com/office/drawing/2014/main" id="{39B234C1-93B0-4C1B-A2B0-F7F72EEB88EB}"/>
              </a:ext>
            </a:extLst>
          </p:cNvPr>
          <p:cNvSpPr txBox="1"/>
          <p:nvPr/>
        </p:nvSpPr>
        <p:spPr>
          <a:xfrm>
            <a:off x="539552" y="152636"/>
            <a:ext cx="7488832" cy="461665"/>
          </a:xfrm>
          <a:prstGeom prst="rect">
            <a:avLst/>
          </a:prstGeom>
          <a:noFill/>
        </p:spPr>
        <p:txBody>
          <a:bodyPr wrap="square" rtlCol="0">
            <a:spAutoFit/>
          </a:bodyPr>
          <a:lstStyle/>
          <a:p>
            <a:r>
              <a:rPr lang="ja-JP" altLang="en-US" sz="2400" dirty="0"/>
              <a:t>全体</a:t>
            </a:r>
            <a:r>
              <a:rPr kumimoji="1" lang="ja-JP" altLang="en-US" sz="2400" dirty="0"/>
              <a:t>の傾向</a:t>
            </a:r>
          </a:p>
        </p:txBody>
      </p:sp>
      <p:sp>
        <p:nvSpPr>
          <p:cNvPr id="7" name="四角形: 角を丸くする 6">
            <a:extLst>
              <a:ext uri="{FF2B5EF4-FFF2-40B4-BE49-F238E27FC236}">
                <a16:creationId xmlns:a16="http://schemas.microsoft.com/office/drawing/2014/main" id="{A5896107-FF45-44C3-AA64-A91D571CCB77}"/>
              </a:ext>
            </a:extLst>
          </p:cNvPr>
          <p:cNvSpPr/>
          <p:nvPr/>
        </p:nvSpPr>
        <p:spPr>
          <a:xfrm>
            <a:off x="4716016" y="494800"/>
            <a:ext cx="4212469" cy="891062"/>
          </a:xfrm>
          <a:prstGeom prst="roundRect">
            <a:avLst>
              <a:gd name="adj" fmla="val 7932"/>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20000"/>
              </a:lnSpc>
              <a:buFont typeface="Wingdings" panose="05000000000000000000" pitchFamily="2" charset="2"/>
              <a:buChar char="l"/>
            </a:pPr>
            <a:r>
              <a:rPr kumimoji="1" lang="ja-JP" altLang="en-US" sz="1600" dirty="0"/>
              <a:t>訪問数は横ばいの傾向。</a:t>
            </a:r>
            <a:endParaRPr kumimoji="1" lang="en-US" altLang="ja-JP" sz="1600" dirty="0"/>
          </a:p>
          <a:p>
            <a:pPr marL="285750" indent="-285750">
              <a:lnSpc>
                <a:spcPct val="120000"/>
              </a:lnSpc>
              <a:buFont typeface="Wingdings" panose="05000000000000000000" pitchFamily="2" charset="2"/>
              <a:buChar char="l"/>
            </a:pPr>
            <a:r>
              <a:rPr lang="ja-JP" altLang="en-US" sz="1600" dirty="0"/>
              <a:t>訪問の質は良い傾向。</a:t>
            </a:r>
            <a:endParaRPr lang="en-US" altLang="ja-JP" sz="1600" dirty="0"/>
          </a:p>
        </p:txBody>
      </p:sp>
      <p:graphicFrame>
        <p:nvGraphicFramePr>
          <p:cNvPr id="9" name="表 8">
            <a:extLst>
              <a:ext uri="{FF2B5EF4-FFF2-40B4-BE49-F238E27FC236}">
                <a16:creationId xmlns:a16="http://schemas.microsoft.com/office/drawing/2014/main" id="{4B9D779A-45A0-481B-9AA3-7AFD054EF133}"/>
              </a:ext>
            </a:extLst>
          </p:cNvPr>
          <p:cNvGraphicFramePr>
            <a:graphicFrameLocks noGrp="1"/>
          </p:cNvGraphicFramePr>
          <p:nvPr>
            <p:extLst>
              <p:ext uri="{D42A27DB-BD31-4B8C-83A1-F6EECF244321}">
                <p14:modId xmlns:p14="http://schemas.microsoft.com/office/powerpoint/2010/main" val="788447256"/>
              </p:ext>
            </p:extLst>
          </p:nvPr>
        </p:nvGraphicFramePr>
        <p:xfrm>
          <a:off x="335913" y="5113992"/>
          <a:ext cx="3923315" cy="1219200"/>
        </p:xfrm>
        <a:graphic>
          <a:graphicData uri="http://schemas.openxmlformats.org/drawingml/2006/table">
            <a:tbl>
              <a:tblPr firstRow="1" bandRow="1">
                <a:tableStyleId>{5C22544A-7EE6-4342-B048-85BDC9FD1C3A}</a:tableStyleId>
              </a:tblPr>
              <a:tblGrid>
                <a:gridCol w="2547690">
                  <a:extLst>
                    <a:ext uri="{9D8B030D-6E8A-4147-A177-3AD203B41FA5}">
                      <a16:colId xmlns:a16="http://schemas.microsoft.com/office/drawing/2014/main" val="2282612720"/>
                    </a:ext>
                  </a:extLst>
                </a:gridCol>
                <a:gridCol w="1375625">
                  <a:extLst>
                    <a:ext uri="{9D8B030D-6E8A-4147-A177-3AD203B41FA5}">
                      <a16:colId xmlns:a16="http://schemas.microsoft.com/office/drawing/2014/main" val="684789168"/>
                    </a:ext>
                  </a:extLst>
                </a:gridCol>
              </a:tblGrid>
              <a:tr h="298832">
                <a:tc>
                  <a:txBody>
                    <a:bodyPr/>
                    <a:lstStyle/>
                    <a:p>
                      <a:r>
                        <a:rPr kumimoji="1" lang="ja-JP" altLang="en-US" sz="1400" b="0" dirty="0">
                          <a:solidFill>
                            <a:schemeClr val="tx1">
                              <a:lumMod val="75000"/>
                              <a:lumOff val="25000"/>
                            </a:schemeClr>
                          </a:solidFill>
                        </a:rPr>
                        <a:t>ユーザ当たりのセッション数</a:t>
                      </a:r>
                    </a:p>
                  </a:txBody>
                  <a:tcPr anchor="ctr">
                    <a:lnL w="6350" cap="flat" cmpd="sng" algn="ctr">
                      <a:solidFill>
                        <a:schemeClr val="tx1">
                          <a:lumMod val="50000"/>
                          <a:lumOff val="50000"/>
                        </a:schemeClr>
                      </a:solidFill>
                      <a:prstDash val="solid"/>
                      <a:round/>
                      <a:headEnd type="none" w="med" len="med"/>
                      <a:tailEnd type="none" w="med" len="med"/>
                    </a:lnL>
                    <a:lnR w="6350" cap="flat" cmpd="sng" algn="ctr">
                      <a:solidFill>
                        <a:schemeClr val="tx1">
                          <a:lumMod val="50000"/>
                          <a:lumOff val="50000"/>
                        </a:schemeClr>
                      </a:solidFill>
                      <a:prstDash val="solid"/>
                      <a:round/>
                      <a:headEnd type="none" w="med" len="med"/>
                      <a:tailEnd type="none" w="med" len="med"/>
                    </a:lnR>
                    <a:lnT w="6350" cap="flat" cmpd="sng" algn="ctr">
                      <a:solidFill>
                        <a:schemeClr val="tx1">
                          <a:lumMod val="50000"/>
                          <a:lumOff val="50000"/>
                        </a:schemeClr>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noFill/>
                  </a:tcPr>
                </a:tc>
                <a:tc>
                  <a:txBody>
                    <a:bodyPr/>
                    <a:lstStyle/>
                    <a:p>
                      <a:r>
                        <a:rPr kumimoji="1" lang="en-US" altLang="ja-JP" sz="1400" b="0" dirty="0">
                          <a:solidFill>
                            <a:schemeClr val="tx1">
                              <a:lumMod val="75000"/>
                              <a:lumOff val="25000"/>
                            </a:schemeClr>
                          </a:solidFill>
                        </a:rPr>
                        <a:t>1.33</a:t>
                      </a:r>
                      <a:r>
                        <a:rPr kumimoji="1" lang="ja-JP" altLang="en-US" sz="1400" b="0" dirty="0">
                          <a:solidFill>
                            <a:schemeClr val="tx1">
                              <a:lumMod val="75000"/>
                              <a:lumOff val="25000"/>
                            </a:schemeClr>
                          </a:solidFill>
                        </a:rPr>
                        <a:t>回</a:t>
                      </a:r>
                    </a:p>
                  </a:txBody>
                  <a:tcPr anchor="ctr">
                    <a:lnL w="6350" cap="flat" cmpd="sng" algn="ctr">
                      <a:solidFill>
                        <a:schemeClr val="tx1">
                          <a:lumMod val="50000"/>
                          <a:lumOff val="50000"/>
                        </a:schemeClr>
                      </a:solidFill>
                      <a:prstDash val="solid"/>
                      <a:round/>
                      <a:headEnd type="none" w="med" len="med"/>
                      <a:tailEnd type="none" w="med" len="med"/>
                    </a:lnL>
                    <a:lnR w="6350" cap="flat" cmpd="sng" algn="ctr">
                      <a:solidFill>
                        <a:schemeClr val="tx1">
                          <a:lumMod val="50000"/>
                          <a:lumOff val="50000"/>
                        </a:schemeClr>
                      </a:solidFill>
                      <a:prstDash val="solid"/>
                      <a:round/>
                      <a:headEnd type="none" w="med" len="med"/>
                      <a:tailEnd type="none" w="med" len="med"/>
                    </a:lnR>
                    <a:lnT w="6350" cap="flat" cmpd="sng" algn="ctr">
                      <a:solidFill>
                        <a:schemeClr val="tx1">
                          <a:lumMod val="50000"/>
                          <a:lumOff val="50000"/>
                        </a:schemeClr>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noFill/>
                  </a:tcPr>
                </a:tc>
                <a:extLst>
                  <a:ext uri="{0D108BD9-81ED-4DB2-BD59-A6C34878D82A}">
                    <a16:rowId xmlns:a16="http://schemas.microsoft.com/office/drawing/2014/main" val="4215146614"/>
                  </a:ext>
                </a:extLst>
              </a:tr>
              <a:tr h="298832">
                <a:tc>
                  <a:txBody>
                    <a:bodyPr/>
                    <a:lstStyle/>
                    <a:p>
                      <a:r>
                        <a:rPr kumimoji="1" lang="ja-JP" altLang="en-US" sz="1400" b="0" dirty="0">
                          <a:solidFill>
                            <a:schemeClr val="tx1">
                              <a:lumMod val="75000"/>
                              <a:lumOff val="25000"/>
                            </a:schemeClr>
                          </a:solidFill>
                        </a:rPr>
                        <a:t>ページ</a:t>
                      </a:r>
                      <a:r>
                        <a:rPr kumimoji="1" lang="en-US" altLang="ja-JP" sz="1400" b="0" dirty="0">
                          <a:solidFill>
                            <a:schemeClr val="tx1">
                              <a:lumMod val="75000"/>
                              <a:lumOff val="25000"/>
                            </a:schemeClr>
                          </a:solidFill>
                        </a:rPr>
                        <a:t>/</a:t>
                      </a:r>
                      <a:r>
                        <a:rPr kumimoji="1" lang="ja-JP" altLang="en-US" sz="1400" b="0" dirty="0">
                          <a:solidFill>
                            <a:schemeClr val="tx1">
                              <a:lumMod val="75000"/>
                              <a:lumOff val="25000"/>
                            </a:schemeClr>
                          </a:solidFill>
                        </a:rPr>
                        <a:t>セッション</a:t>
                      </a:r>
                    </a:p>
                  </a:txBody>
                  <a:tcPr anchor="ctr">
                    <a:lnL w="6350" cap="flat" cmpd="sng" algn="ctr">
                      <a:solidFill>
                        <a:schemeClr val="tx1">
                          <a:lumMod val="50000"/>
                          <a:lumOff val="50000"/>
                        </a:schemeClr>
                      </a:solidFill>
                      <a:prstDash val="solid"/>
                      <a:round/>
                      <a:headEnd type="none" w="med" len="med"/>
                      <a:tailEnd type="none" w="med" len="med"/>
                    </a:lnL>
                    <a:lnR w="6350" cap="flat" cmpd="sng" algn="ctr">
                      <a:solidFill>
                        <a:schemeClr val="tx1">
                          <a:lumMod val="50000"/>
                          <a:lumOff val="50000"/>
                        </a:schemeClr>
                      </a:solidFill>
                      <a:prstDash val="solid"/>
                      <a:round/>
                      <a:headEnd type="none" w="med" len="med"/>
                      <a:tailEnd type="none" w="med" len="med"/>
                    </a:lnR>
                    <a:lnT w="6350" cap="flat" cmpd="sng" algn="ctr">
                      <a:solidFill>
                        <a:schemeClr val="tx1">
                          <a:lumMod val="50000"/>
                          <a:lumOff val="50000"/>
                        </a:schemeClr>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noFill/>
                  </a:tcPr>
                </a:tc>
                <a:tc>
                  <a:txBody>
                    <a:bodyPr/>
                    <a:lstStyle/>
                    <a:p>
                      <a:r>
                        <a:rPr kumimoji="1" lang="en-US" altLang="ja-JP" sz="1400" b="0" dirty="0">
                          <a:solidFill>
                            <a:schemeClr val="tx1">
                              <a:lumMod val="75000"/>
                              <a:lumOff val="25000"/>
                            </a:schemeClr>
                          </a:solidFill>
                        </a:rPr>
                        <a:t>2.02</a:t>
                      </a:r>
                      <a:r>
                        <a:rPr kumimoji="1" lang="ja-JP" altLang="en-US" sz="1400" b="0" dirty="0">
                          <a:solidFill>
                            <a:schemeClr val="tx1">
                              <a:lumMod val="75000"/>
                              <a:lumOff val="25000"/>
                            </a:schemeClr>
                          </a:solidFill>
                        </a:rPr>
                        <a:t>ページ</a:t>
                      </a:r>
                    </a:p>
                  </a:txBody>
                  <a:tcPr anchor="ctr">
                    <a:lnL w="6350" cap="flat" cmpd="sng" algn="ctr">
                      <a:solidFill>
                        <a:schemeClr val="tx1">
                          <a:lumMod val="50000"/>
                          <a:lumOff val="50000"/>
                        </a:schemeClr>
                      </a:solidFill>
                      <a:prstDash val="solid"/>
                      <a:round/>
                      <a:headEnd type="none" w="med" len="med"/>
                      <a:tailEnd type="none" w="med" len="med"/>
                    </a:lnL>
                    <a:lnR w="6350" cap="flat" cmpd="sng" algn="ctr">
                      <a:solidFill>
                        <a:schemeClr val="tx1">
                          <a:lumMod val="50000"/>
                          <a:lumOff val="50000"/>
                        </a:schemeClr>
                      </a:solidFill>
                      <a:prstDash val="solid"/>
                      <a:round/>
                      <a:headEnd type="none" w="med" len="med"/>
                      <a:tailEnd type="none" w="med" len="med"/>
                    </a:lnR>
                    <a:lnT w="6350" cap="flat" cmpd="sng" algn="ctr">
                      <a:solidFill>
                        <a:schemeClr val="tx1">
                          <a:lumMod val="50000"/>
                          <a:lumOff val="50000"/>
                        </a:schemeClr>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noFill/>
                  </a:tcPr>
                </a:tc>
                <a:extLst>
                  <a:ext uri="{0D108BD9-81ED-4DB2-BD59-A6C34878D82A}">
                    <a16:rowId xmlns:a16="http://schemas.microsoft.com/office/drawing/2014/main" val="3173783750"/>
                  </a:ext>
                </a:extLst>
              </a:tr>
              <a:tr h="298832">
                <a:tc>
                  <a:txBody>
                    <a:bodyPr/>
                    <a:lstStyle/>
                    <a:p>
                      <a:r>
                        <a:rPr kumimoji="1" lang="ja-JP" altLang="en-US" sz="1400" b="0" dirty="0">
                          <a:solidFill>
                            <a:schemeClr val="tx1">
                              <a:lumMod val="75000"/>
                              <a:lumOff val="25000"/>
                            </a:schemeClr>
                          </a:solidFill>
                        </a:rPr>
                        <a:t>平均セッション時間</a:t>
                      </a:r>
                    </a:p>
                  </a:txBody>
                  <a:tcPr anchor="ctr">
                    <a:lnL w="6350" cap="flat" cmpd="sng" algn="ctr">
                      <a:solidFill>
                        <a:schemeClr val="tx1">
                          <a:lumMod val="50000"/>
                          <a:lumOff val="50000"/>
                        </a:schemeClr>
                      </a:solidFill>
                      <a:prstDash val="solid"/>
                      <a:round/>
                      <a:headEnd type="none" w="med" len="med"/>
                      <a:tailEnd type="none" w="med" len="med"/>
                    </a:lnL>
                    <a:lnR w="6350" cap="flat" cmpd="sng" algn="ctr">
                      <a:solidFill>
                        <a:schemeClr val="tx1">
                          <a:lumMod val="50000"/>
                          <a:lumOff val="50000"/>
                        </a:schemeClr>
                      </a:solidFill>
                      <a:prstDash val="solid"/>
                      <a:round/>
                      <a:headEnd type="none" w="med" len="med"/>
                      <a:tailEnd type="none" w="med" len="med"/>
                    </a:lnR>
                    <a:lnT w="6350" cap="flat" cmpd="sng" algn="ctr">
                      <a:solidFill>
                        <a:schemeClr val="tx1">
                          <a:lumMod val="50000"/>
                          <a:lumOff val="50000"/>
                        </a:schemeClr>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noFill/>
                  </a:tcPr>
                </a:tc>
                <a:tc>
                  <a:txBody>
                    <a:bodyPr/>
                    <a:lstStyle/>
                    <a:p>
                      <a:r>
                        <a:rPr kumimoji="1" lang="en-US" altLang="ja-JP" sz="1400" b="0" dirty="0">
                          <a:solidFill>
                            <a:schemeClr val="tx1">
                              <a:lumMod val="75000"/>
                              <a:lumOff val="25000"/>
                            </a:schemeClr>
                          </a:solidFill>
                        </a:rPr>
                        <a:t>00:01:51</a:t>
                      </a:r>
                      <a:endParaRPr kumimoji="1" lang="ja-JP" altLang="en-US" sz="1400" b="0" dirty="0">
                        <a:solidFill>
                          <a:schemeClr val="tx1">
                            <a:lumMod val="75000"/>
                            <a:lumOff val="25000"/>
                          </a:schemeClr>
                        </a:solidFill>
                      </a:endParaRPr>
                    </a:p>
                  </a:txBody>
                  <a:tcPr anchor="ctr">
                    <a:lnL w="6350" cap="flat" cmpd="sng" algn="ctr">
                      <a:solidFill>
                        <a:schemeClr val="tx1">
                          <a:lumMod val="50000"/>
                          <a:lumOff val="50000"/>
                        </a:schemeClr>
                      </a:solidFill>
                      <a:prstDash val="solid"/>
                      <a:round/>
                      <a:headEnd type="none" w="med" len="med"/>
                      <a:tailEnd type="none" w="med" len="med"/>
                    </a:lnL>
                    <a:lnR w="6350" cap="flat" cmpd="sng" algn="ctr">
                      <a:solidFill>
                        <a:schemeClr val="tx1">
                          <a:lumMod val="50000"/>
                          <a:lumOff val="50000"/>
                        </a:schemeClr>
                      </a:solidFill>
                      <a:prstDash val="solid"/>
                      <a:round/>
                      <a:headEnd type="none" w="med" len="med"/>
                      <a:tailEnd type="none" w="med" len="med"/>
                    </a:lnR>
                    <a:lnT w="6350" cap="flat" cmpd="sng" algn="ctr">
                      <a:solidFill>
                        <a:schemeClr val="tx1">
                          <a:lumMod val="50000"/>
                          <a:lumOff val="50000"/>
                        </a:schemeClr>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noFill/>
                  </a:tcPr>
                </a:tc>
                <a:extLst>
                  <a:ext uri="{0D108BD9-81ED-4DB2-BD59-A6C34878D82A}">
                    <a16:rowId xmlns:a16="http://schemas.microsoft.com/office/drawing/2014/main" val="3260226404"/>
                  </a:ext>
                </a:extLst>
              </a:tr>
              <a:tr h="298832">
                <a:tc>
                  <a:txBody>
                    <a:bodyPr/>
                    <a:lstStyle/>
                    <a:p>
                      <a:r>
                        <a:rPr kumimoji="1" lang="ja-JP" altLang="en-US" sz="1400" b="0" dirty="0">
                          <a:solidFill>
                            <a:schemeClr val="tx1">
                              <a:lumMod val="75000"/>
                              <a:lumOff val="25000"/>
                            </a:schemeClr>
                          </a:solidFill>
                        </a:rPr>
                        <a:t>直帰率</a:t>
                      </a:r>
                    </a:p>
                  </a:txBody>
                  <a:tcPr anchor="ctr">
                    <a:lnL w="6350" cap="flat" cmpd="sng" algn="ctr">
                      <a:solidFill>
                        <a:schemeClr val="tx1">
                          <a:lumMod val="50000"/>
                          <a:lumOff val="50000"/>
                        </a:schemeClr>
                      </a:solidFill>
                      <a:prstDash val="solid"/>
                      <a:round/>
                      <a:headEnd type="none" w="med" len="med"/>
                      <a:tailEnd type="none" w="med" len="med"/>
                    </a:lnL>
                    <a:lnR w="6350" cap="flat" cmpd="sng" algn="ctr">
                      <a:solidFill>
                        <a:schemeClr val="tx1">
                          <a:lumMod val="50000"/>
                          <a:lumOff val="50000"/>
                        </a:schemeClr>
                      </a:solidFill>
                      <a:prstDash val="solid"/>
                      <a:round/>
                      <a:headEnd type="none" w="med" len="med"/>
                      <a:tailEnd type="none" w="med" len="med"/>
                    </a:lnR>
                    <a:lnT w="6350" cap="flat" cmpd="sng" algn="ctr">
                      <a:solidFill>
                        <a:schemeClr val="tx1">
                          <a:lumMod val="50000"/>
                          <a:lumOff val="50000"/>
                        </a:schemeClr>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noFill/>
                  </a:tcPr>
                </a:tc>
                <a:tc>
                  <a:txBody>
                    <a:bodyPr/>
                    <a:lstStyle/>
                    <a:p>
                      <a:r>
                        <a:rPr kumimoji="1" lang="en-US" altLang="ja-JP" sz="1400" b="0" dirty="0">
                          <a:solidFill>
                            <a:schemeClr val="tx1">
                              <a:lumMod val="75000"/>
                              <a:lumOff val="25000"/>
                            </a:schemeClr>
                          </a:solidFill>
                        </a:rPr>
                        <a:t>59.34%</a:t>
                      </a:r>
                      <a:endParaRPr kumimoji="1" lang="ja-JP" altLang="en-US" sz="1400" b="0" dirty="0">
                        <a:solidFill>
                          <a:schemeClr val="tx1">
                            <a:lumMod val="75000"/>
                            <a:lumOff val="25000"/>
                          </a:schemeClr>
                        </a:solidFill>
                      </a:endParaRPr>
                    </a:p>
                  </a:txBody>
                  <a:tcPr anchor="ctr">
                    <a:lnL w="6350" cap="flat" cmpd="sng" algn="ctr">
                      <a:solidFill>
                        <a:schemeClr val="tx1">
                          <a:lumMod val="50000"/>
                          <a:lumOff val="50000"/>
                        </a:schemeClr>
                      </a:solidFill>
                      <a:prstDash val="solid"/>
                      <a:round/>
                      <a:headEnd type="none" w="med" len="med"/>
                      <a:tailEnd type="none" w="med" len="med"/>
                    </a:lnL>
                    <a:lnR w="6350" cap="flat" cmpd="sng" algn="ctr">
                      <a:solidFill>
                        <a:schemeClr val="tx1">
                          <a:lumMod val="50000"/>
                          <a:lumOff val="50000"/>
                        </a:schemeClr>
                      </a:solidFill>
                      <a:prstDash val="solid"/>
                      <a:round/>
                      <a:headEnd type="none" w="med" len="med"/>
                      <a:tailEnd type="none" w="med" len="med"/>
                    </a:lnR>
                    <a:lnT w="6350" cap="flat" cmpd="sng" algn="ctr">
                      <a:solidFill>
                        <a:schemeClr val="tx1">
                          <a:lumMod val="50000"/>
                          <a:lumOff val="50000"/>
                        </a:schemeClr>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noFill/>
                  </a:tcPr>
                </a:tc>
                <a:extLst>
                  <a:ext uri="{0D108BD9-81ED-4DB2-BD59-A6C34878D82A}">
                    <a16:rowId xmlns:a16="http://schemas.microsoft.com/office/drawing/2014/main" val="4095843635"/>
                  </a:ext>
                </a:extLst>
              </a:tr>
            </a:tbl>
          </a:graphicData>
        </a:graphic>
      </p:graphicFrame>
      <p:sp>
        <p:nvSpPr>
          <p:cNvPr id="10" name="四角形: 角を丸くする 9">
            <a:extLst>
              <a:ext uri="{FF2B5EF4-FFF2-40B4-BE49-F238E27FC236}">
                <a16:creationId xmlns:a16="http://schemas.microsoft.com/office/drawing/2014/main" id="{DE69DC87-E0C4-4C83-89FC-3C45FF0D6632}"/>
              </a:ext>
            </a:extLst>
          </p:cNvPr>
          <p:cNvSpPr/>
          <p:nvPr/>
        </p:nvSpPr>
        <p:spPr>
          <a:xfrm>
            <a:off x="323528" y="4597973"/>
            <a:ext cx="3935700" cy="440817"/>
          </a:xfrm>
          <a:prstGeom prst="roundRect">
            <a:avLst>
              <a:gd name="adj" fmla="val 16667"/>
            </a:avLst>
          </a:prstGeom>
          <a:solidFill>
            <a:srgbClr val="FF7C80"/>
          </a:solidFill>
          <a:ln>
            <a:noFill/>
          </a:ln>
        </p:spPr>
        <p:style>
          <a:lnRef idx="2">
            <a:schemeClr val="accent1">
              <a:shade val="50000"/>
            </a:schemeClr>
          </a:lnRef>
          <a:fillRef idx="1">
            <a:schemeClr val="accent1"/>
          </a:fillRef>
          <a:effectRef idx="0">
            <a:schemeClr val="accent1"/>
          </a:effectRef>
          <a:fontRef idx="minor">
            <a:schemeClr val="lt1"/>
          </a:fontRef>
        </p:style>
        <p:txBody>
          <a:bodyPr bIns="0" rtlCol="0" anchor="ctr"/>
          <a:lstStyle/>
          <a:p>
            <a:pPr algn="ctr"/>
            <a:r>
              <a:rPr kumimoji="1" lang="ja-JP" altLang="en-US" sz="1600" dirty="0"/>
              <a:t>訪問あたりの数値は合格点の水準</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図 3">
            <a:extLst>
              <a:ext uri="{FF2B5EF4-FFF2-40B4-BE49-F238E27FC236}">
                <a16:creationId xmlns:a16="http://schemas.microsoft.com/office/drawing/2014/main" id="{E25254A7-EACB-48E1-8888-E7914E67A66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94645" y="737001"/>
            <a:ext cx="8502705" cy="2870806"/>
          </a:xfrm>
          <a:prstGeom prst="rect">
            <a:avLst/>
          </a:prstGeom>
        </p:spPr>
      </p:pic>
      <p:sp>
        <p:nvSpPr>
          <p:cNvPr id="18" name="四角形: 角を丸くする 17">
            <a:extLst>
              <a:ext uri="{FF2B5EF4-FFF2-40B4-BE49-F238E27FC236}">
                <a16:creationId xmlns:a16="http://schemas.microsoft.com/office/drawing/2014/main" id="{500C21C2-A4DD-429A-8C4B-D4336F045472}"/>
              </a:ext>
            </a:extLst>
          </p:cNvPr>
          <p:cNvSpPr/>
          <p:nvPr/>
        </p:nvSpPr>
        <p:spPr>
          <a:xfrm>
            <a:off x="273866" y="5270306"/>
            <a:ext cx="8523485" cy="612068"/>
          </a:xfrm>
          <a:prstGeom prst="roundRect">
            <a:avLst>
              <a:gd name="adj" fmla="val 10520"/>
            </a:avLst>
          </a:prstGeom>
          <a:solidFill>
            <a:srgbClr val="FF7C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r>
              <a:rPr lang="ja-JP" altLang="en-US" sz="1600" dirty="0">
                <a:latin typeface="メイリオ" panose="020B0604030504040204" pitchFamily="50" charset="-128"/>
                <a:ea typeface="メイリオ" panose="020B0604030504040204" pitchFamily="50" charset="-128"/>
              </a:rPr>
              <a:t>検索からの新規訪問者に適切に各ページを見ていただけている状態</a:t>
            </a:r>
            <a:endParaRPr lang="en-US" altLang="ja-JP" sz="1600" dirty="0">
              <a:latin typeface="メイリオ" panose="020B0604030504040204" pitchFamily="50" charset="-128"/>
              <a:ea typeface="メイリオ" panose="020B0604030504040204" pitchFamily="50" charset="-128"/>
            </a:endParaRPr>
          </a:p>
        </p:txBody>
      </p:sp>
      <p:sp>
        <p:nvSpPr>
          <p:cNvPr id="20" name="矢印: 下 19">
            <a:extLst>
              <a:ext uri="{FF2B5EF4-FFF2-40B4-BE49-F238E27FC236}">
                <a16:creationId xmlns:a16="http://schemas.microsoft.com/office/drawing/2014/main" id="{A62582D9-1FFD-49F3-8E36-D8899EAA9D8B}"/>
              </a:ext>
            </a:extLst>
          </p:cNvPr>
          <p:cNvSpPr/>
          <p:nvPr/>
        </p:nvSpPr>
        <p:spPr>
          <a:xfrm>
            <a:off x="669610" y="5006387"/>
            <a:ext cx="540060" cy="582853"/>
          </a:xfrm>
          <a:prstGeom prst="downArrow">
            <a:avLst/>
          </a:prstGeom>
          <a:solidFill>
            <a:schemeClr val="tx2">
              <a:lumMod val="60000"/>
              <a:lumOff val="40000"/>
            </a:schemeClr>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 name="テキスト ボックス 1">
            <a:extLst>
              <a:ext uri="{FF2B5EF4-FFF2-40B4-BE49-F238E27FC236}">
                <a16:creationId xmlns:a16="http://schemas.microsoft.com/office/drawing/2014/main" id="{E37227CE-9E28-44B2-A931-22A58F8A91B6}"/>
              </a:ext>
            </a:extLst>
          </p:cNvPr>
          <p:cNvSpPr txBox="1"/>
          <p:nvPr/>
        </p:nvSpPr>
        <p:spPr>
          <a:xfrm>
            <a:off x="539552" y="152636"/>
            <a:ext cx="7488832" cy="461665"/>
          </a:xfrm>
          <a:prstGeom prst="rect">
            <a:avLst/>
          </a:prstGeom>
          <a:noFill/>
        </p:spPr>
        <p:txBody>
          <a:bodyPr wrap="square" rtlCol="0">
            <a:spAutoFit/>
          </a:bodyPr>
          <a:lstStyle/>
          <a:p>
            <a:r>
              <a:rPr kumimoji="1" lang="ja-JP" altLang="en-US" sz="2400" dirty="0"/>
              <a:t>どこから訪問されているか</a:t>
            </a:r>
          </a:p>
        </p:txBody>
      </p:sp>
      <p:sp>
        <p:nvSpPr>
          <p:cNvPr id="8" name="テキスト ボックス 7">
            <a:extLst>
              <a:ext uri="{FF2B5EF4-FFF2-40B4-BE49-F238E27FC236}">
                <a16:creationId xmlns:a16="http://schemas.microsoft.com/office/drawing/2014/main" id="{583EB841-04BA-4915-BE5E-B7704E0D559F}"/>
              </a:ext>
            </a:extLst>
          </p:cNvPr>
          <p:cNvSpPr txBox="1"/>
          <p:nvPr/>
        </p:nvSpPr>
        <p:spPr>
          <a:xfrm>
            <a:off x="1723112" y="2452991"/>
            <a:ext cx="1116907" cy="243783"/>
          </a:xfrm>
          <a:prstGeom prst="rect">
            <a:avLst/>
          </a:prstGeom>
          <a:noFill/>
        </p:spPr>
        <p:txBody>
          <a:bodyPr wrap="square" rtlCol="0">
            <a:spAutoFit/>
          </a:bodyPr>
          <a:lstStyle/>
          <a:p>
            <a:r>
              <a:rPr kumimoji="1" lang="ja-JP" altLang="en-US" sz="1200" dirty="0">
                <a:solidFill>
                  <a:srgbClr val="FF0000"/>
                </a:solidFill>
                <a:latin typeface="メイリオ" panose="020B0604030504040204" pitchFamily="50" charset="-128"/>
                <a:ea typeface="メイリオ" panose="020B0604030504040204" pitchFamily="50" charset="-128"/>
              </a:rPr>
              <a:t>検索エンジン</a:t>
            </a:r>
            <a:endParaRPr kumimoji="1" lang="en-US" altLang="ja-JP" sz="1200" dirty="0">
              <a:solidFill>
                <a:srgbClr val="FF0000"/>
              </a:solidFill>
              <a:latin typeface="メイリオ" panose="020B0604030504040204" pitchFamily="50" charset="-128"/>
              <a:ea typeface="メイリオ" panose="020B0604030504040204" pitchFamily="50" charset="-128"/>
            </a:endParaRPr>
          </a:p>
        </p:txBody>
      </p:sp>
      <p:sp>
        <p:nvSpPr>
          <p:cNvPr id="9" name="テキスト ボックス 8">
            <a:extLst>
              <a:ext uri="{FF2B5EF4-FFF2-40B4-BE49-F238E27FC236}">
                <a16:creationId xmlns:a16="http://schemas.microsoft.com/office/drawing/2014/main" id="{10F07441-AFC0-4F45-A35B-90F3325363BB}"/>
              </a:ext>
            </a:extLst>
          </p:cNvPr>
          <p:cNvSpPr txBox="1"/>
          <p:nvPr/>
        </p:nvSpPr>
        <p:spPr>
          <a:xfrm>
            <a:off x="1115088" y="2766990"/>
            <a:ext cx="2124764" cy="276999"/>
          </a:xfrm>
          <a:prstGeom prst="rect">
            <a:avLst/>
          </a:prstGeom>
          <a:noFill/>
        </p:spPr>
        <p:txBody>
          <a:bodyPr wrap="square" rtlCol="0">
            <a:spAutoFit/>
          </a:bodyPr>
          <a:lstStyle/>
          <a:p>
            <a:r>
              <a:rPr lang="ja-JP" altLang="en-US" sz="1200" dirty="0">
                <a:solidFill>
                  <a:srgbClr val="FF0000"/>
                </a:solidFill>
                <a:latin typeface="メイリオ" panose="020B0604030504040204" pitchFamily="50" charset="-128"/>
                <a:ea typeface="メイリオ" panose="020B0604030504040204" pitchFamily="50" charset="-128"/>
              </a:rPr>
              <a:t>　　　　　　</a:t>
            </a:r>
            <a:r>
              <a:rPr kumimoji="1" lang="ja-JP" altLang="en-US" sz="1200" dirty="0">
                <a:solidFill>
                  <a:srgbClr val="FF0000"/>
                </a:solidFill>
                <a:latin typeface="メイリオ" panose="020B0604030504040204" pitchFamily="50" charset="-128"/>
                <a:ea typeface="メイリオ" panose="020B0604030504040204" pitchFamily="50" charset="-128"/>
              </a:rPr>
              <a:t>直接訪問</a:t>
            </a:r>
            <a:endParaRPr kumimoji="1" lang="en-US" altLang="ja-JP" sz="1200" dirty="0">
              <a:solidFill>
                <a:srgbClr val="FF0000"/>
              </a:solidFill>
              <a:latin typeface="メイリオ" panose="020B0604030504040204" pitchFamily="50" charset="-128"/>
              <a:ea typeface="メイリオ" panose="020B0604030504040204" pitchFamily="50" charset="-128"/>
            </a:endParaRPr>
          </a:p>
        </p:txBody>
      </p:sp>
      <p:sp>
        <p:nvSpPr>
          <p:cNvPr id="10" name="テキスト ボックス 9">
            <a:extLst>
              <a:ext uri="{FF2B5EF4-FFF2-40B4-BE49-F238E27FC236}">
                <a16:creationId xmlns:a16="http://schemas.microsoft.com/office/drawing/2014/main" id="{1E6FE832-C6D6-4792-864A-4E1A4355BED5}"/>
              </a:ext>
            </a:extLst>
          </p:cNvPr>
          <p:cNvSpPr txBox="1"/>
          <p:nvPr/>
        </p:nvSpPr>
        <p:spPr>
          <a:xfrm>
            <a:off x="1255060" y="3043989"/>
            <a:ext cx="1844821" cy="276999"/>
          </a:xfrm>
          <a:prstGeom prst="rect">
            <a:avLst/>
          </a:prstGeom>
          <a:noFill/>
        </p:spPr>
        <p:txBody>
          <a:bodyPr wrap="square" rtlCol="0">
            <a:spAutoFit/>
          </a:bodyPr>
          <a:lstStyle/>
          <a:p>
            <a:r>
              <a:rPr kumimoji="1" lang="ja-JP" altLang="en-US" sz="1200" dirty="0">
                <a:solidFill>
                  <a:srgbClr val="FF0000"/>
                </a:solidFill>
                <a:latin typeface="メイリオ" panose="020B0604030504040204" pitchFamily="50" charset="-128"/>
                <a:ea typeface="メイリオ" panose="020B0604030504040204" pitchFamily="50" charset="-128"/>
              </a:rPr>
              <a:t>　　他からのリンク</a:t>
            </a:r>
            <a:endParaRPr kumimoji="1" lang="en-US" altLang="ja-JP" sz="1200" dirty="0">
              <a:solidFill>
                <a:srgbClr val="FF0000"/>
              </a:solidFill>
              <a:latin typeface="メイリオ" panose="020B0604030504040204" pitchFamily="50" charset="-128"/>
              <a:ea typeface="メイリオ" panose="020B0604030504040204" pitchFamily="50" charset="-128"/>
            </a:endParaRPr>
          </a:p>
        </p:txBody>
      </p:sp>
      <p:sp>
        <p:nvSpPr>
          <p:cNvPr id="19" name="四角形: 角を丸くする 18">
            <a:extLst>
              <a:ext uri="{FF2B5EF4-FFF2-40B4-BE49-F238E27FC236}">
                <a16:creationId xmlns:a16="http://schemas.microsoft.com/office/drawing/2014/main" id="{1A1A195F-EDA8-4A79-9B91-215EC6D11B78}"/>
              </a:ext>
            </a:extLst>
          </p:cNvPr>
          <p:cNvSpPr/>
          <p:nvPr/>
        </p:nvSpPr>
        <p:spPr>
          <a:xfrm>
            <a:off x="273866" y="3730507"/>
            <a:ext cx="8523485" cy="1462689"/>
          </a:xfrm>
          <a:prstGeom prst="roundRect">
            <a:avLst>
              <a:gd name="adj" fmla="val 6312"/>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20000"/>
              </a:lnSpc>
              <a:buFont typeface="Wingdings" panose="05000000000000000000" pitchFamily="2" charset="2"/>
              <a:buChar char="l"/>
            </a:pPr>
            <a:r>
              <a:rPr kumimoji="1" lang="ja-JP" altLang="en-US" sz="1600" dirty="0">
                <a:latin typeface="メイリオ" panose="020B0604030504040204" pitchFamily="50" charset="-128"/>
                <a:ea typeface="メイリオ" panose="020B0604030504040204" pitchFamily="50" charset="-128"/>
              </a:rPr>
              <a:t>全体の傾向に変化はない</a:t>
            </a:r>
            <a:endParaRPr kumimoji="1" lang="en-US" altLang="ja-JP" sz="1600" dirty="0">
              <a:latin typeface="メイリオ" panose="020B0604030504040204" pitchFamily="50" charset="-128"/>
              <a:ea typeface="メイリオ" panose="020B0604030504040204" pitchFamily="50" charset="-128"/>
            </a:endParaRPr>
          </a:p>
          <a:p>
            <a:pPr marL="285750" indent="-285750">
              <a:lnSpc>
                <a:spcPct val="120000"/>
              </a:lnSpc>
              <a:buFont typeface="Wingdings" panose="05000000000000000000" pitchFamily="2" charset="2"/>
              <a:buChar char="l"/>
            </a:pPr>
            <a:r>
              <a:rPr kumimoji="1" lang="ja-JP" altLang="en-US" sz="1600" dirty="0">
                <a:latin typeface="メイリオ" panose="020B0604030504040204" pitchFamily="50" charset="-128"/>
                <a:ea typeface="メイリオ" panose="020B0604030504040204" pitchFamily="50" charset="-128"/>
              </a:rPr>
              <a:t>参照元の割合は平均的な範囲（直接訪問は引き続き増加傾向</a:t>
            </a:r>
            <a:r>
              <a:rPr lang="ja-JP" altLang="en-US" sz="1600" dirty="0">
                <a:latin typeface="メイリオ" panose="020B0604030504040204" pitchFamily="50" charset="-128"/>
                <a:ea typeface="メイリオ" panose="020B0604030504040204" pitchFamily="50" charset="-128"/>
              </a:rPr>
              <a:t>）</a:t>
            </a:r>
            <a:endParaRPr lang="en-US" altLang="ja-JP" sz="1600" dirty="0">
              <a:latin typeface="メイリオ" panose="020B0604030504040204" pitchFamily="50" charset="-128"/>
              <a:ea typeface="メイリオ" panose="020B0604030504040204" pitchFamily="50" charset="-128"/>
            </a:endParaRPr>
          </a:p>
          <a:p>
            <a:pPr marL="285750" indent="-285750">
              <a:lnSpc>
                <a:spcPct val="120000"/>
              </a:lnSpc>
              <a:buFont typeface="Wingdings" panose="05000000000000000000" pitchFamily="2" charset="2"/>
              <a:buChar char="l"/>
            </a:pPr>
            <a:r>
              <a:rPr lang="ja-JP" altLang="en-US" sz="1600" dirty="0">
                <a:latin typeface="メイリオ" panose="020B0604030504040204" pitchFamily="50" charset="-128"/>
                <a:ea typeface="メイリオ" panose="020B0604030504040204" pitchFamily="50" charset="-128"/>
              </a:rPr>
              <a:t>新規率は平均値</a:t>
            </a:r>
            <a:r>
              <a:rPr kumimoji="1" lang="ja-JP" altLang="en-US" sz="1600" dirty="0">
                <a:latin typeface="メイリオ" panose="020B0604030504040204" pitchFamily="50" charset="-128"/>
                <a:ea typeface="メイリオ" panose="020B0604030504040204" pitchFamily="50" charset="-128"/>
              </a:rPr>
              <a:t>（検索エンジンからの新規率は約</a:t>
            </a:r>
            <a:r>
              <a:rPr lang="en-US" altLang="ja-JP" sz="1600" dirty="0">
                <a:latin typeface="メイリオ" panose="020B0604030504040204" pitchFamily="50" charset="-128"/>
                <a:ea typeface="メイリオ" panose="020B0604030504040204" pitchFamily="50" charset="-128"/>
              </a:rPr>
              <a:t>64</a:t>
            </a:r>
            <a:r>
              <a:rPr kumimoji="1" lang="en-US" altLang="ja-JP" sz="1600" dirty="0">
                <a:latin typeface="メイリオ" panose="020B0604030504040204" pitchFamily="50" charset="-128"/>
                <a:ea typeface="メイリオ" panose="020B0604030504040204" pitchFamily="50" charset="-128"/>
              </a:rPr>
              <a:t>%</a:t>
            </a:r>
            <a:r>
              <a:rPr kumimoji="1" lang="ja-JP" altLang="en-US" sz="1600" dirty="0">
                <a:latin typeface="メイリオ" panose="020B0604030504040204" pitchFamily="50" charset="-128"/>
                <a:ea typeface="メイリオ" panose="020B0604030504040204" pitchFamily="50" charset="-128"/>
              </a:rPr>
              <a:t>）</a:t>
            </a:r>
            <a:endParaRPr kumimoji="1" lang="en-US" altLang="ja-JP" sz="1600" dirty="0">
              <a:latin typeface="メイリオ" panose="020B0604030504040204" pitchFamily="50" charset="-128"/>
              <a:ea typeface="メイリオ" panose="020B0604030504040204" pitchFamily="50" charset="-128"/>
            </a:endParaRPr>
          </a:p>
          <a:p>
            <a:pPr marL="285750" indent="-285750">
              <a:lnSpc>
                <a:spcPct val="120000"/>
              </a:lnSpc>
              <a:buFont typeface="Wingdings" panose="05000000000000000000" pitchFamily="2" charset="2"/>
              <a:buChar char="l"/>
            </a:pPr>
            <a:r>
              <a:rPr lang="ja-JP" altLang="en-US" sz="1600" dirty="0">
                <a:latin typeface="メイリオ" panose="020B0604030504040204" pitchFamily="50" charset="-128"/>
                <a:ea typeface="メイリオ" panose="020B0604030504040204" pitchFamily="50" charset="-128"/>
              </a:rPr>
              <a:t>各ページは適切にみられている（検索エンジンの訪問ページ数、訪問時間が短くない）</a:t>
            </a:r>
            <a:endParaRPr kumimoji="1" lang="en-US" altLang="ja-JP" sz="1600" dirty="0">
              <a:latin typeface="メイリオ" panose="020B0604030504040204" pitchFamily="50" charset="-128"/>
              <a:ea typeface="メイリオ" panose="020B0604030504040204" pitchFamily="50" charset="-128"/>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図 11">
            <a:extLst>
              <a:ext uri="{FF2B5EF4-FFF2-40B4-BE49-F238E27FC236}">
                <a16:creationId xmlns:a16="http://schemas.microsoft.com/office/drawing/2014/main" id="{AE2218A6-CADB-4E4F-A072-B836A535A51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3999" y="660400"/>
            <a:ext cx="8521005" cy="4930665"/>
          </a:xfrm>
          <a:prstGeom prst="rect">
            <a:avLst/>
          </a:prstGeom>
        </p:spPr>
      </p:pic>
      <p:sp>
        <p:nvSpPr>
          <p:cNvPr id="2" name="テキスト ボックス 1">
            <a:extLst>
              <a:ext uri="{FF2B5EF4-FFF2-40B4-BE49-F238E27FC236}">
                <a16:creationId xmlns:a16="http://schemas.microsoft.com/office/drawing/2014/main" id="{32FCBE0E-568B-4FF3-A7C7-6582EA8EB351}"/>
              </a:ext>
            </a:extLst>
          </p:cNvPr>
          <p:cNvSpPr txBox="1"/>
          <p:nvPr/>
        </p:nvSpPr>
        <p:spPr>
          <a:xfrm>
            <a:off x="539552" y="152636"/>
            <a:ext cx="7488832" cy="461665"/>
          </a:xfrm>
          <a:prstGeom prst="rect">
            <a:avLst/>
          </a:prstGeom>
          <a:noFill/>
        </p:spPr>
        <p:txBody>
          <a:bodyPr wrap="square" rtlCol="0">
            <a:spAutoFit/>
          </a:bodyPr>
          <a:lstStyle/>
          <a:p>
            <a:r>
              <a:rPr kumimoji="1" lang="ja-JP" altLang="en-US" sz="2400" dirty="0"/>
              <a:t>最初に見に来ているページ</a:t>
            </a:r>
          </a:p>
        </p:txBody>
      </p:sp>
      <p:sp>
        <p:nvSpPr>
          <p:cNvPr id="4" name="テキスト ボックス 3">
            <a:extLst>
              <a:ext uri="{FF2B5EF4-FFF2-40B4-BE49-F238E27FC236}">
                <a16:creationId xmlns:a16="http://schemas.microsoft.com/office/drawing/2014/main" id="{6F6F9B42-A928-4EDB-9815-1BC87CE3F0B4}"/>
              </a:ext>
            </a:extLst>
          </p:cNvPr>
          <p:cNvSpPr txBox="1"/>
          <p:nvPr/>
        </p:nvSpPr>
        <p:spPr>
          <a:xfrm>
            <a:off x="1217286" y="2458631"/>
            <a:ext cx="1145261" cy="263428"/>
          </a:xfrm>
          <a:prstGeom prst="rect">
            <a:avLst/>
          </a:prstGeom>
          <a:noFill/>
        </p:spPr>
        <p:txBody>
          <a:bodyPr wrap="square" rtlCol="0">
            <a:spAutoFit/>
          </a:bodyPr>
          <a:lstStyle/>
          <a:p>
            <a:r>
              <a:rPr kumimoji="1" lang="ja-JP" altLang="en-US" sz="1200" dirty="0">
                <a:solidFill>
                  <a:srgbClr val="FF0000"/>
                </a:solidFill>
                <a:latin typeface="メイリオ" panose="020B0604030504040204" pitchFamily="50" charset="-128"/>
                <a:ea typeface="メイリオ" panose="020B0604030504040204" pitchFamily="50" charset="-128"/>
              </a:rPr>
              <a:t>トップページ</a:t>
            </a:r>
          </a:p>
        </p:txBody>
      </p:sp>
      <p:sp>
        <p:nvSpPr>
          <p:cNvPr id="5" name="テキスト ボックス 4">
            <a:extLst>
              <a:ext uri="{FF2B5EF4-FFF2-40B4-BE49-F238E27FC236}">
                <a16:creationId xmlns:a16="http://schemas.microsoft.com/office/drawing/2014/main" id="{EB91436D-3509-4C13-8481-B9327583993A}"/>
              </a:ext>
            </a:extLst>
          </p:cNvPr>
          <p:cNvSpPr txBox="1"/>
          <p:nvPr/>
        </p:nvSpPr>
        <p:spPr>
          <a:xfrm>
            <a:off x="1223553" y="2793854"/>
            <a:ext cx="1145261" cy="263428"/>
          </a:xfrm>
          <a:prstGeom prst="rect">
            <a:avLst/>
          </a:prstGeom>
          <a:noFill/>
        </p:spPr>
        <p:txBody>
          <a:bodyPr wrap="square" rtlCol="0">
            <a:spAutoFit/>
          </a:bodyPr>
          <a:lstStyle/>
          <a:p>
            <a:r>
              <a:rPr lang="ja-JP" altLang="en-US" sz="1200" dirty="0">
                <a:solidFill>
                  <a:srgbClr val="FF0000"/>
                </a:solidFill>
                <a:latin typeface="メイリオ" panose="020B0604030504040204" pitchFamily="50" charset="-128"/>
                <a:ea typeface="メイリオ" panose="020B0604030504040204" pitchFamily="50" charset="-128"/>
              </a:rPr>
              <a:t>企業一覧</a:t>
            </a:r>
            <a:endParaRPr kumimoji="1" lang="ja-JP" altLang="en-US" sz="1200" dirty="0">
              <a:solidFill>
                <a:srgbClr val="FF0000"/>
              </a:solidFill>
              <a:latin typeface="メイリオ" panose="020B0604030504040204" pitchFamily="50" charset="-128"/>
              <a:ea typeface="メイリオ" panose="020B0604030504040204" pitchFamily="50" charset="-128"/>
            </a:endParaRPr>
          </a:p>
        </p:txBody>
      </p:sp>
      <p:sp>
        <p:nvSpPr>
          <p:cNvPr id="6" name="テキスト ボックス 5">
            <a:extLst>
              <a:ext uri="{FF2B5EF4-FFF2-40B4-BE49-F238E27FC236}">
                <a16:creationId xmlns:a16="http://schemas.microsoft.com/office/drawing/2014/main" id="{57FFE753-2F29-469E-ADA3-9BC64CEE413D}"/>
              </a:ext>
            </a:extLst>
          </p:cNvPr>
          <p:cNvSpPr txBox="1"/>
          <p:nvPr/>
        </p:nvSpPr>
        <p:spPr>
          <a:xfrm>
            <a:off x="1223553" y="3116364"/>
            <a:ext cx="1318786" cy="263428"/>
          </a:xfrm>
          <a:prstGeom prst="rect">
            <a:avLst/>
          </a:prstGeom>
          <a:noFill/>
        </p:spPr>
        <p:txBody>
          <a:bodyPr wrap="square" rtlCol="0">
            <a:spAutoFit/>
          </a:bodyPr>
          <a:lstStyle/>
          <a:p>
            <a:r>
              <a:rPr lang="ja-JP" altLang="en-US" sz="1200" dirty="0">
                <a:solidFill>
                  <a:srgbClr val="FF0000"/>
                </a:solidFill>
                <a:latin typeface="メイリオ" panose="020B0604030504040204" pitchFamily="50" charset="-128"/>
                <a:ea typeface="メイリオ" panose="020B0604030504040204" pitchFamily="50" charset="-128"/>
              </a:rPr>
              <a:t>発注企業を探す</a:t>
            </a:r>
            <a:endParaRPr kumimoji="1" lang="ja-JP" altLang="en-US" sz="1200" dirty="0">
              <a:solidFill>
                <a:srgbClr val="FF0000"/>
              </a:solidFill>
              <a:latin typeface="メイリオ" panose="020B0604030504040204" pitchFamily="50" charset="-128"/>
              <a:ea typeface="メイリオ" panose="020B0604030504040204" pitchFamily="50" charset="-128"/>
            </a:endParaRPr>
          </a:p>
        </p:txBody>
      </p:sp>
      <p:sp>
        <p:nvSpPr>
          <p:cNvPr id="7" name="テキスト ボックス 6">
            <a:extLst>
              <a:ext uri="{FF2B5EF4-FFF2-40B4-BE49-F238E27FC236}">
                <a16:creationId xmlns:a16="http://schemas.microsoft.com/office/drawing/2014/main" id="{291E9F81-8333-4DEE-9AE3-BBED7983F408}"/>
              </a:ext>
            </a:extLst>
          </p:cNvPr>
          <p:cNvSpPr txBox="1"/>
          <p:nvPr/>
        </p:nvSpPr>
        <p:spPr>
          <a:xfrm>
            <a:off x="1223628" y="3429000"/>
            <a:ext cx="1318786" cy="263428"/>
          </a:xfrm>
          <a:prstGeom prst="rect">
            <a:avLst/>
          </a:prstGeom>
          <a:noFill/>
        </p:spPr>
        <p:txBody>
          <a:bodyPr wrap="square" rtlCol="0">
            <a:spAutoFit/>
          </a:bodyPr>
          <a:lstStyle/>
          <a:p>
            <a:r>
              <a:rPr kumimoji="1" lang="ja-JP" altLang="en-US" sz="1200" dirty="0">
                <a:solidFill>
                  <a:srgbClr val="FF0000"/>
                </a:solidFill>
                <a:latin typeface="メイリオ" panose="020B0604030504040204" pitchFamily="50" charset="-128"/>
                <a:ea typeface="メイリオ" panose="020B0604030504040204" pitchFamily="50" charset="-128"/>
              </a:rPr>
              <a:t>案内図</a:t>
            </a:r>
          </a:p>
        </p:txBody>
      </p:sp>
      <p:sp>
        <p:nvSpPr>
          <p:cNvPr id="8" name="四角形: 角を丸くする 7">
            <a:extLst>
              <a:ext uri="{FF2B5EF4-FFF2-40B4-BE49-F238E27FC236}">
                <a16:creationId xmlns:a16="http://schemas.microsoft.com/office/drawing/2014/main" id="{CADB4A3F-F9F2-4939-AF26-8757049D5047}"/>
              </a:ext>
            </a:extLst>
          </p:cNvPr>
          <p:cNvSpPr/>
          <p:nvPr/>
        </p:nvSpPr>
        <p:spPr>
          <a:xfrm>
            <a:off x="6228184" y="4221088"/>
            <a:ext cx="2546821" cy="1273412"/>
          </a:xfrm>
          <a:prstGeom prst="roundRect">
            <a:avLst>
              <a:gd name="adj" fmla="val 9115"/>
            </a:avLst>
          </a:prstGeom>
          <a:solidFill>
            <a:srgbClr val="FF7C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r>
              <a:rPr lang="ja-JP" altLang="en-US" sz="1600" dirty="0">
                <a:latin typeface="メイリオ" panose="020B0604030504040204" pitchFamily="50" charset="-128"/>
                <a:ea typeface="メイリオ" panose="020B0604030504040204" pitchFamily="50" charset="-128"/>
              </a:rPr>
              <a:t>企業を訪問するための</a:t>
            </a:r>
            <a:endParaRPr lang="en-US" altLang="ja-JP" sz="1600" dirty="0">
              <a:latin typeface="メイリオ" panose="020B0604030504040204" pitchFamily="50" charset="-128"/>
              <a:ea typeface="メイリオ" panose="020B0604030504040204" pitchFamily="50" charset="-128"/>
            </a:endParaRPr>
          </a:p>
          <a:p>
            <a:pPr algn="ctr">
              <a:lnSpc>
                <a:spcPct val="120000"/>
              </a:lnSpc>
            </a:pPr>
            <a:r>
              <a:rPr lang="ja-JP" altLang="en-US" sz="1600" dirty="0">
                <a:latin typeface="メイリオ" panose="020B0604030504040204" pitchFamily="50" charset="-128"/>
                <a:ea typeface="メイリオ" panose="020B0604030504040204" pitchFamily="50" charset="-128"/>
              </a:rPr>
              <a:t>情報を探しに来ている</a:t>
            </a:r>
            <a:endParaRPr lang="en-US" altLang="ja-JP" sz="1600" dirty="0">
              <a:latin typeface="メイリオ" panose="020B0604030504040204" pitchFamily="50" charset="-128"/>
              <a:ea typeface="メイリオ" panose="020B0604030504040204" pitchFamily="50" charset="-128"/>
            </a:endParaRPr>
          </a:p>
          <a:p>
            <a:pPr algn="ctr">
              <a:lnSpc>
                <a:spcPct val="120000"/>
              </a:lnSpc>
            </a:pPr>
            <a:r>
              <a:rPr kumimoji="1" lang="ja-JP" altLang="en-US" sz="1600" dirty="0">
                <a:latin typeface="メイリオ" panose="020B0604030504040204" pitchFamily="50" charset="-128"/>
                <a:ea typeface="メイリオ" panose="020B0604030504040204" pitchFamily="50" charset="-128"/>
              </a:rPr>
              <a:t>訪問者が多い。</a:t>
            </a:r>
          </a:p>
        </p:txBody>
      </p:sp>
      <p:sp>
        <p:nvSpPr>
          <p:cNvPr id="10" name="矢印: 下 9">
            <a:extLst>
              <a:ext uri="{FF2B5EF4-FFF2-40B4-BE49-F238E27FC236}">
                <a16:creationId xmlns:a16="http://schemas.microsoft.com/office/drawing/2014/main" id="{1C5F5E2B-0800-413E-B822-4ADB2745C624}"/>
              </a:ext>
            </a:extLst>
          </p:cNvPr>
          <p:cNvSpPr/>
          <p:nvPr/>
        </p:nvSpPr>
        <p:spPr>
          <a:xfrm rot="10800000">
            <a:off x="8208404" y="5137394"/>
            <a:ext cx="540060" cy="814034"/>
          </a:xfrm>
          <a:prstGeom prst="downArrow">
            <a:avLst/>
          </a:prstGeom>
          <a:solidFill>
            <a:schemeClr val="tx2">
              <a:lumMod val="60000"/>
              <a:lumOff val="40000"/>
            </a:schemeClr>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 name="四角形: 角を丸くする 8">
            <a:extLst>
              <a:ext uri="{FF2B5EF4-FFF2-40B4-BE49-F238E27FC236}">
                <a16:creationId xmlns:a16="http://schemas.microsoft.com/office/drawing/2014/main" id="{8F083F59-4A17-4D0F-B84F-AAB1C1E2C78E}"/>
              </a:ext>
            </a:extLst>
          </p:cNvPr>
          <p:cNvSpPr/>
          <p:nvPr/>
        </p:nvSpPr>
        <p:spPr>
          <a:xfrm>
            <a:off x="251520" y="5591065"/>
            <a:ext cx="8523485" cy="790263"/>
          </a:xfrm>
          <a:prstGeom prst="roundRect">
            <a:avLst>
              <a:gd name="adj" fmla="val 10864"/>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r>
              <a:rPr lang="ja-JP" altLang="en-US" sz="1600" dirty="0">
                <a:latin typeface="メイリオ" panose="020B0604030504040204" pitchFamily="50" charset="-128"/>
                <a:ea typeface="メイリオ" panose="020B0604030504040204" pitchFamily="50" charset="-128"/>
              </a:rPr>
              <a:t>加盟企業一覧に直接来る訪問者がとても多い。</a:t>
            </a:r>
            <a:endParaRPr lang="en-US" altLang="ja-JP" sz="1600" dirty="0">
              <a:latin typeface="メイリオ" panose="020B0604030504040204" pitchFamily="50" charset="-128"/>
              <a:ea typeface="メイリオ" panose="020B0604030504040204" pitchFamily="50" charset="-128"/>
            </a:endParaRPr>
          </a:p>
          <a:p>
            <a:pPr algn="ctr">
              <a:lnSpc>
                <a:spcPct val="120000"/>
              </a:lnSpc>
            </a:pPr>
            <a:r>
              <a:rPr lang="ja-JP" altLang="en-US" sz="1600" dirty="0">
                <a:latin typeface="メイリオ" panose="020B0604030504040204" pitchFamily="50" charset="-128"/>
                <a:ea typeface="メイリオ" panose="020B0604030504040204" pitchFamily="50" charset="-128"/>
              </a:rPr>
              <a:t>「発注したい企業を探す」ページへの訪問が</a:t>
            </a:r>
            <a:r>
              <a:rPr lang="en-US" altLang="ja-JP" sz="1600" dirty="0">
                <a:latin typeface="メイリオ" panose="020B0604030504040204" pitchFamily="50" charset="-128"/>
                <a:ea typeface="メイリオ" panose="020B0604030504040204" pitchFamily="50" charset="-128"/>
              </a:rPr>
              <a:t>1.6%</a:t>
            </a:r>
            <a:r>
              <a:rPr lang="ja-JP" altLang="en-US" sz="1600" dirty="0">
                <a:latin typeface="メイリオ" panose="020B0604030504040204" pitchFamily="50" charset="-128"/>
                <a:ea typeface="メイリオ" panose="020B0604030504040204" pitchFamily="50" charset="-128"/>
              </a:rPr>
              <a:t>増加。</a:t>
            </a:r>
            <a:endParaRPr lang="en-US" altLang="ja-JP" sz="1600" dirty="0">
              <a:latin typeface="メイリオ" panose="020B0604030504040204" pitchFamily="50" charset="-128"/>
              <a:ea typeface="メイリオ" panose="020B0604030504040204" pitchFamily="50" charset="-128"/>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図 4">
            <a:extLst>
              <a:ext uri="{FF2B5EF4-FFF2-40B4-BE49-F238E27FC236}">
                <a16:creationId xmlns:a16="http://schemas.microsoft.com/office/drawing/2014/main" id="{C6478467-E048-4025-AAB5-239094A7F34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84941" y="694082"/>
            <a:ext cx="8486787" cy="3665817"/>
          </a:xfrm>
          <a:prstGeom prst="rect">
            <a:avLst/>
          </a:prstGeom>
        </p:spPr>
      </p:pic>
      <p:sp>
        <p:nvSpPr>
          <p:cNvPr id="2" name="テキスト ボックス 1">
            <a:extLst>
              <a:ext uri="{FF2B5EF4-FFF2-40B4-BE49-F238E27FC236}">
                <a16:creationId xmlns:a16="http://schemas.microsoft.com/office/drawing/2014/main" id="{4AE04199-F8E5-4375-BA52-9DC3F34EA310}"/>
              </a:ext>
            </a:extLst>
          </p:cNvPr>
          <p:cNvSpPr txBox="1"/>
          <p:nvPr/>
        </p:nvSpPr>
        <p:spPr>
          <a:xfrm>
            <a:off x="539552" y="152636"/>
            <a:ext cx="7488832" cy="461665"/>
          </a:xfrm>
          <a:prstGeom prst="rect">
            <a:avLst/>
          </a:prstGeom>
          <a:noFill/>
        </p:spPr>
        <p:txBody>
          <a:bodyPr wrap="square" rtlCol="0">
            <a:spAutoFit/>
          </a:bodyPr>
          <a:lstStyle/>
          <a:p>
            <a:r>
              <a:rPr kumimoji="1" lang="ja-JP" altLang="en-US" sz="2400" dirty="0"/>
              <a:t>よく見られている（人気のある）ページ</a:t>
            </a:r>
          </a:p>
        </p:txBody>
      </p:sp>
      <p:sp>
        <p:nvSpPr>
          <p:cNvPr id="6" name="テキスト ボックス 5">
            <a:extLst>
              <a:ext uri="{FF2B5EF4-FFF2-40B4-BE49-F238E27FC236}">
                <a16:creationId xmlns:a16="http://schemas.microsoft.com/office/drawing/2014/main" id="{4BCF057B-10FD-4B2D-AD2B-6B35389B0442}"/>
              </a:ext>
            </a:extLst>
          </p:cNvPr>
          <p:cNvSpPr txBox="1"/>
          <p:nvPr/>
        </p:nvSpPr>
        <p:spPr>
          <a:xfrm>
            <a:off x="1151620" y="1664804"/>
            <a:ext cx="1188132" cy="276999"/>
          </a:xfrm>
          <a:prstGeom prst="rect">
            <a:avLst/>
          </a:prstGeom>
          <a:noFill/>
        </p:spPr>
        <p:txBody>
          <a:bodyPr wrap="square" rtlCol="0">
            <a:spAutoFit/>
          </a:bodyPr>
          <a:lstStyle/>
          <a:p>
            <a:r>
              <a:rPr kumimoji="1" lang="ja-JP" altLang="en-US" sz="1200" dirty="0">
                <a:solidFill>
                  <a:srgbClr val="FF0000"/>
                </a:solidFill>
                <a:latin typeface="メイリオ" panose="020B0604030504040204" pitchFamily="50" charset="-128"/>
                <a:ea typeface="メイリオ" panose="020B0604030504040204" pitchFamily="50" charset="-128"/>
              </a:rPr>
              <a:t>トップページ</a:t>
            </a:r>
          </a:p>
        </p:txBody>
      </p:sp>
      <p:sp>
        <p:nvSpPr>
          <p:cNvPr id="7" name="テキスト ボックス 6">
            <a:extLst>
              <a:ext uri="{FF2B5EF4-FFF2-40B4-BE49-F238E27FC236}">
                <a16:creationId xmlns:a16="http://schemas.microsoft.com/office/drawing/2014/main" id="{BE9F6F0E-4A00-41AD-BFD7-AC097B3C7C49}"/>
              </a:ext>
            </a:extLst>
          </p:cNvPr>
          <p:cNvSpPr txBox="1"/>
          <p:nvPr/>
        </p:nvSpPr>
        <p:spPr>
          <a:xfrm>
            <a:off x="1151620" y="1952836"/>
            <a:ext cx="1188132" cy="276999"/>
          </a:xfrm>
          <a:prstGeom prst="rect">
            <a:avLst/>
          </a:prstGeom>
          <a:noFill/>
        </p:spPr>
        <p:txBody>
          <a:bodyPr wrap="square" rtlCol="0">
            <a:spAutoFit/>
          </a:bodyPr>
          <a:lstStyle/>
          <a:p>
            <a:r>
              <a:rPr lang="ja-JP" altLang="en-US" sz="1200" dirty="0">
                <a:solidFill>
                  <a:srgbClr val="FF0000"/>
                </a:solidFill>
                <a:latin typeface="メイリオ" panose="020B0604030504040204" pitchFamily="50" charset="-128"/>
                <a:ea typeface="メイリオ" panose="020B0604030504040204" pitchFamily="50" charset="-128"/>
              </a:rPr>
              <a:t>企業一覧</a:t>
            </a:r>
            <a:endParaRPr kumimoji="1" lang="ja-JP" altLang="en-US" sz="1200" dirty="0">
              <a:solidFill>
                <a:srgbClr val="FF0000"/>
              </a:solidFill>
              <a:latin typeface="メイリオ" panose="020B0604030504040204" pitchFamily="50" charset="-128"/>
              <a:ea typeface="メイリオ" panose="020B0604030504040204" pitchFamily="50" charset="-128"/>
            </a:endParaRPr>
          </a:p>
        </p:txBody>
      </p:sp>
      <p:sp>
        <p:nvSpPr>
          <p:cNvPr id="8" name="テキスト ボックス 7">
            <a:extLst>
              <a:ext uri="{FF2B5EF4-FFF2-40B4-BE49-F238E27FC236}">
                <a16:creationId xmlns:a16="http://schemas.microsoft.com/office/drawing/2014/main" id="{8F04BB78-C80A-4BAE-8B93-EDE3F2116700}"/>
              </a:ext>
            </a:extLst>
          </p:cNvPr>
          <p:cNvSpPr txBox="1"/>
          <p:nvPr/>
        </p:nvSpPr>
        <p:spPr>
          <a:xfrm>
            <a:off x="1145353" y="2492896"/>
            <a:ext cx="1368152" cy="276999"/>
          </a:xfrm>
          <a:prstGeom prst="rect">
            <a:avLst/>
          </a:prstGeom>
          <a:noFill/>
        </p:spPr>
        <p:txBody>
          <a:bodyPr wrap="square" rtlCol="0">
            <a:spAutoFit/>
          </a:bodyPr>
          <a:lstStyle/>
          <a:p>
            <a:r>
              <a:rPr lang="ja-JP" altLang="en-US" sz="1200" dirty="0">
                <a:solidFill>
                  <a:srgbClr val="FF0000"/>
                </a:solidFill>
                <a:latin typeface="メイリオ" panose="020B0604030504040204" pitchFamily="50" charset="-128"/>
                <a:ea typeface="メイリオ" panose="020B0604030504040204" pitchFamily="50" charset="-128"/>
              </a:rPr>
              <a:t>発注企業を探す</a:t>
            </a:r>
            <a:endParaRPr kumimoji="1" lang="ja-JP" altLang="en-US" sz="1200" dirty="0">
              <a:solidFill>
                <a:srgbClr val="FF0000"/>
              </a:solidFill>
              <a:latin typeface="メイリオ" panose="020B0604030504040204" pitchFamily="50" charset="-128"/>
              <a:ea typeface="メイリオ" panose="020B0604030504040204" pitchFamily="50" charset="-128"/>
            </a:endParaRPr>
          </a:p>
        </p:txBody>
      </p:sp>
      <p:sp>
        <p:nvSpPr>
          <p:cNvPr id="9" name="テキスト ボックス 8">
            <a:extLst>
              <a:ext uri="{FF2B5EF4-FFF2-40B4-BE49-F238E27FC236}">
                <a16:creationId xmlns:a16="http://schemas.microsoft.com/office/drawing/2014/main" id="{36518BE0-1753-4416-84FF-16298AF047E7}"/>
              </a:ext>
            </a:extLst>
          </p:cNvPr>
          <p:cNvSpPr txBox="1"/>
          <p:nvPr/>
        </p:nvSpPr>
        <p:spPr>
          <a:xfrm>
            <a:off x="1151620" y="2204864"/>
            <a:ext cx="1368152" cy="276999"/>
          </a:xfrm>
          <a:prstGeom prst="rect">
            <a:avLst/>
          </a:prstGeom>
          <a:noFill/>
        </p:spPr>
        <p:txBody>
          <a:bodyPr wrap="square" rtlCol="0">
            <a:spAutoFit/>
          </a:bodyPr>
          <a:lstStyle/>
          <a:p>
            <a:r>
              <a:rPr kumimoji="1" lang="ja-JP" altLang="en-US" sz="1200" dirty="0">
                <a:solidFill>
                  <a:srgbClr val="FF0000"/>
                </a:solidFill>
                <a:latin typeface="メイリオ" panose="020B0604030504040204" pitchFamily="50" charset="-128"/>
                <a:ea typeface="メイリオ" panose="020B0604030504040204" pitchFamily="50" charset="-128"/>
              </a:rPr>
              <a:t>案内図</a:t>
            </a:r>
          </a:p>
        </p:txBody>
      </p:sp>
      <p:sp>
        <p:nvSpPr>
          <p:cNvPr id="10" name="四角形: 角を丸くする 9">
            <a:extLst>
              <a:ext uri="{FF2B5EF4-FFF2-40B4-BE49-F238E27FC236}">
                <a16:creationId xmlns:a16="http://schemas.microsoft.com/office/drawing/2014/main" id="{5AB54E2A-89E5-4962-9152-B31ABA476AE9}"/>
              </a:ext>
            </a:extLst>
          </p:cNvPr>
          <p:cNvSpPr/>
          <p:nvPr/>
        </p:nvSpPr>
        <p:spPr>
          <a:xfrm>
            <a:off x="251519" y="5690830"/>
            <a:ext cx="8523485" cy="612068"/>
          </a:xfrm>
          <a:prstGeom prst="roundRect">
            <a:avLst>
              <a:gd name="adj" fmla="val 10520"/>
            </a:avLst>
          </a:prstGeom>
          <a:solidFill>
            <a:srgbClr val="FF7C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r>
              <a:rPr lang="ja-JP" altLang="en-US" sz="1600" dirty="0">
                <a:latin typeface="メイリオ" panose="020B0604030504040204" pitchFamily="50" charset="-128"/>
                <a:ea typeface="メイリオ" panose="020B0604030504040204" pitchFamily="50" charset="-128"/>
              </a:rPr>
              <a:t>企業を「訪問するための情報」を探しに来ている訪問者が引き続き多い。</a:t>
            </a:r>
            <a:endParaRPr lang="en-US" altLang="ja-JP" sz="1600" dirty="0">
              <a:latin typeface="メイリオ" panose="020B0604030504040204" pitchFamily="50" charset="-128"/>
              <a:ea typeface="メイリオ" panose="020B0604030504040204" pitchFamily="50" charset="-128"/>
            </a:endParaRPr>
          </a:p>
        </p:txBody>
      </p:sp>
      <p:sp>
        <p:nvSpPr>
          <p:cNvPr id="11" name="矢印: 下 10">
            <a:extLst>
              <a:ext uri="{FF2B5EF4-FFF2-40B4-BE49-F238E27FC236}">
                <a16:creationId xmlns:a16="http://schemas.microsoft.com/office/drawing/2014/main" id="{960A1082-9BF7-40AC-A1C9-56C1A99FBBE3}"/>
              </a:ext>
            </a:extLst>
          </p:cNvPr>
          <p:cNvSpPr/>
          <p:nvPr/>
        </p:nvSpPr>
        <p:spPr>
          <a:xfrm>
            <a:off x="791580" y="5445224"/>
            <a:ext cx="540060" cy="582853"/>
          </a:xfrm>
          <a:prstGeom prst="downArrow">
            <a:avLst/>
          </a:prstGeom>
          <a:solidFill>
            <a:schemeClr val="tx2">
              <a:lumMod val="60000"/>
              <a:lumOff val="40000"/>
            </a:schemeClr>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 name="四角形: 角を丸くする 11">
            <a:extLst>
              <a:ext uri="{FF2B5EF4-FFF2-40B4-BE49-F238E27FC236}">
                <a16:creationId xmlns:a16="http://schemas.microsoft.com/office/drawing/2014/main" id="{B80B9913-C140-4FF1-AFAB-BECD07A25A04}"/>
              </a:ext>
            </a:extLst>
          </p:cNvPr>
          <p:cNvSpPr/>
          <p:nvPr/>
        </p:nvSpPr>
        <p:spPr>
          <a:xfrm>
            <a:off x="288217" y="4487533"/>
            <a:ext cx="8486787" cy="1101707"/>
          </a:xfrm>
          <a:prstGeom prst="roundRect">
            <a:avLst>
              <a:gd name="adj" fmla="val 10520"/>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76237" indent="-285750">
              <a:lnSpc>
                <a:spcPct val="120000"/>
              </a:lnSpc>
              <a:buFont typeface="Wingdings" panose="05000000000000000000" pitchFamily="2" charset="2"/>
              <a:buChar char="l"/>
            </a:pPr>
            <a:r>
              <a:rPr lang="ja-JP" altLang="en-US" sz="1600" dirty="0">
                <a:latin typeface="メイリオ" panose="020B0604030504040204" pitchFamily="50" charset="-128"/>
                <a:ea typeface="メイリオ" panose="020B0604030504040204" pitchFamily="50" charset="-128"/>
              </a:rPr>
              <a:t>「発注する企業を探す」のページビューが</a:t>
            </a:r>
            <a:r>
              <a:rPr lang="en-US" altLang="ja-JP" sz="1600" dirty="0">
                <a:latin typeface="メイリオ" panose="020B0604030504040204" pitchFamily="50" charset="-128"/>
                <a:ea typeface="メイリオ" panose="020B0604030504040204" pitchFamily="50" charset="-128"/>
              </a:rPr>
              <a:t>1.2%</a:t>
            </a:r>
            <a:r>
              <a:rPr lang="ja-JP" altLang="en-US" sz="1600" dirty="0">
                <a:latin typeface="メイリオ" panose="020B0604030504040204" pitchFamily="50" charset="-128"/>
                <a:ea typeface="メイリオ" panose="020B0604030504040204" pitchFamily="50" charset="-128"/>
              </a:rPr>
              <a:t>増加。（</a:t>
            </a:r>
            <a:r>
              <a:rPr lang="en-US" altLang="ja-JP" sz="1600" dirty="0">
                <a:latin typeface="メイリオ" panose="020B0604030504040204" pitchFamily="50" charset="-128"/>
                <a:ea typeface="メイリオ" panose="020B0604030504040204" pitchFamily="50" charset="-128"/>
              </a:rPr>
              <a:t>8.30%</a:t>
            </a:r>
            <a:r>
              <a:rPr lang="ja-JP" altLang="en-US" sz="1600" dirty="0">
                <a:latin typeface="メイリオ" panose="020B0604030504040204" pitchFamily="50" charset="-128"/>
                <a:ea typeface="メイリオ" panose="020B0604030504040204" pitchFamily="50" charset="-128"/>
              </a:rPr>
              <a:t> → </a:t>
            </a:r>
            <a:r>
              <a:rPr lang="en-US" altLang="ja-JP" sz="1600" dirty="0">
                <a:latin typeface="メイリオ" panose="020B0604030504040204" pitchFamily="50" charset="-128"/>
                <a:ea typeface="メイリオ" panose="020B0604030504040204" pitchFamily="50" charset="-128"/>
              </a:rPr>
              <a:t>8.42%</a:t>
            </a:r>
            <a:r>
              <a:rPr lang="ja-JP" altLang="en-US" sz="1600" dirty="0">
                <a:latin typeface="メイリオ" panose="020B0604030504040204" pitchFamily="50" charset="-128"/>
                <a:ea typeface="メイリオ" panose="020B0604030504040204" pitchFamily="50" charset="-128"/>
              </a:rPr>
              <a:t>）</a:t>
            </a:r>
            <a:endParaRPr lang="en-US" altLang="ja-JP" sz="1600" dirty="0">
              <a:latin typeface="メイリオ" panose="020B0604030504040204" pitchFamily="50" charset="-128"/>
              <a:ea typeface="メイリオ" panose="020B0604030504040204" pitchFamily="50" charset="-128"/>
            </a:endParaRPr>
          </a:p>
          <a:p>
            <a:pPr marL="376237" indent="-285750">
              <a:lnSpc>
                <a:spcPct val="120000"/>
              </a:lnSpc>
              <a:buFont typeface="Wingdings" panose="05000000000000000000" pitchFamily="2" charset="2"/>
              <a:buChar char="l"/>
            </a:pPr>
            <a:r>
              <a:rPr lang="ja-JP" altLang="en-US" sz="1600" dirty="0">
                <a:latin typeface="メイリオ" panose="020B0604030504040204" pitchFamily="50" charset="-128"/>
                <a:ea typeface="メイリオ" panose="020B0604030504040204" pitchFamily="50" charset="-128"/>
              </a:rPr>
              <a:t>「企業一覧」のページビューが約</a:t>
            </a:r>
            <a:r>
              <a:rPr lang="en-US" altLang="ja-JP" sz="1600" dirty="0">
                <a:latin typeface="メイリオ" panose="020B0604030504040204" pitchFamily="50" charset="-128"/>
                <a:ea typeface="メイリオ" panose="020B0604030504040204" pitchFamily="50" charset="-128"/>
              </a:rPr>
              <a:t>2.7%</a:t>
            </a:r>
            <a:r>
              <a:rPr lang="ja-JP" altLang="en-US" sz="1600" dirty="0">
                <a:latin typeface="メイリオ" panose="020B0604030504040204" pitchFamily="50" charset="-128"/>
                <a:ea typeface="メイリオ" panose="020B0604030504040204" pitchFamily="50" charset="-128"/>
              </a:rPr>
              <a:t>減少。</a:t>
            </a:r>
            <a:endParaRPr lang="en-US" altLang="ja-JP" sz="1600" dirty="0">
              <a:latin typeface="メイリオ" panose="020B0604030504040204" pitchFamily="50" charset="-128"/>
              <a:ea typeface="メイリオ" panose="020B0604030504040204" pitchFamily="50" charset="-128"/>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図 3">
            <a:extLst>
              <a:ext uri="{FF2B5EF4-FFF2-40B4-BE49-F238E27FC236}">
                <a16:creationId xmlns:a16="http://schemas.microsoft.com/office/drawing/2014/main" id="{1ABCD1D7-36F9-4610-8CEF-32F0E53510E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3528" y="678855"/>
            <a:ext cx="8523485" cy="3650245"/>
          </a:xfrm>
          <a:prstGeom prst="rect">
            <a:avLst/>
          </a:prstGeom>
        </p:spPr>
      </p:pic>
      <p:sp>
        <p:nvSpPr>
          <p:cNvPr id="2" name="テキスト ボックス 1">
            <a:extLst>
              <a:ext uri="{FF2B5EF4-FFF2-40B4-BE49-F238E27FC236}">
                <a16:creationId xmlns:a16="http://schemas.microsoft.com/office/drawing/2014/main" id="{2DC8BEC4-2C3A-4FDB-AA60-53C4E91022AE}"/>
              </a:ext>
            </a:extLst>
          </p:cNvPr>
          <p:cNvSpPr txBox="1"/>
          <p:nvPr/>
        </p:nvSpPr>
        <p:spPr>
          <a:xfrm>
            <a:off x="539552" y="152636"/>
            <a:ext cx="7488832" cy="461665"/>
          </a:xfrm>
          <a:prstGeom prst="rect">
            <a:avLst/>
          </a:prstGeom>
          <a:noFill/>
        </p:spPr>
        <p:txBody>
          <a:bodyPr wrap="square" rtlCol="0">
            <a:spAutoFit/>
          </a:bodyPr>
          <a:lstStyle/>
          <a:p>
            <a:r>
              <a:rPr kumimoji="1" lang="ja-JP" altLang="en-US" sz="2400" dirty="0"/>
              <a:t>離脱（見るのをやめている）ページ</a:t>
            </a:r>
          </a:p>
        </p:txBody>
      </p:sp>
      <p:sp>
        <p:nvSpPr>
          <p:cNvPr id="6" name="テキスト ボックス 5">
            <a:extLst>
              <a:ext uri="{FF2B5EF4-FFF2-40B4-BE49-F238E27FC236}">
                <a16:creationId xmlns:a16="http://schemas.microsoft.com/office/drawing/2014/main" id="{DAB457A5-79A5-48C4-AF49-3A460C7B8181}"/>
              </a:ext>
            </a:extLst>
          </p:cNvPr>
          <p:cNvSpPr txBox="1"/>
          <p:nvPr/>
        </p:nvSpPr>
        <p:spPr>
          <a:xfrm>
            <a:off x="1310863" y="1774642"/>
            <a:ext cx="1188132" cy="276999"/>
          </a:xfrm>
          <a:prstGeom prst="rect">
            <a:avLst/>
          </a:prstGeom>
          <a:noFill/>
        </p:spPr>
        <p:txBody>
          <a:bodyPr wrap="square" rtlCol="0">
            <a:spAutoFit/>
          </a:bodyPr>
          <a:lstStyle/>
          <a:p>
            <a:r>
              <a:rPr kumimoji="1" lang="ja-JP" altLang="en-US" sz="1200" dirty="0">
                <a:solidFill>
                  <a:srgbClr val="FF0000"/>
                </a:solidFill>
                <a:latin typeface="メイリオ" panose="020B0604030504040204" pitchFamily="50" charset="-128"/>
                <a:ea typeface="メイリオ" panose="020B0604030504040204" pitchFamily="50" charset="-128"/>
              </a:rPr>
              <a:t>トップページ</a:t>
            </a:r>
          </a:p>
        </p:txBody>
      </p:sp>
      <p:sp>
        <p:nvSpPr>
          <p:cNvPr id="7" name="テキスト ボックス 6">
            <a:extLst>
              <a:ext uri="{FF2B5EF4-FFF2-40B4-BE49-F238E27FC236}">
                <a16:creationId xmlns:a16="http://schemas.microsoft.com/office/drawing/2014/main" id="{2937B56E-3F1D-4160-8C5D-4700897649B0}"/>
              </a:ext>
            </a:extLst>
          </p:cNvPr>
          <p:cNvSpPr txBox="1"/>
          <p:nvPr/>
        </p:nvSpPr>
        <p:spPr>
          <a:xfrm>
            <a:off x="1310863" y="1480486"/>
            <a:ext cx="1188132" cy="276999"/>
          </a:xfrm>
          <a:prstGeom prst="rect">
            <a:avLst/>
          </a:prstGeom>
          <a:noFill/>
        </p:spPr>
        <p:txBody>
          <a:bodyPr wrap="square" rtlCol="0">
            <a:spAutoFit/>
          </a:bodyPr>
          <a:lstStyle/>
          <a:p>
            <a:r>
              <a:rPr lang="ja-JP" altLang="en-US" sz="1200" dirty="0">
                <a:solidFill>
                  <a:srgbClr val="FF0000"/>
                </a:solidFill>
                <a:latin typeface="メイリオ" panose="020B0604030504040204" pitchFamily="50" charset="-128"/>
                <a:ea typeface="メイリオ" panose="020B0604030504040204" pitchFamily="50" charset="-128"/>
              </a:rPr>
              <a:t>企業一覧</a:t>
            </a:r>
            <a:endParaRPr kumimoji="1" lang="ja-JP" altLang="en-US" sz="1200" dirty="0">
              <a:solidFill>
                <a:srgbClr val="FF0000"/>
              </a:solidFill>
              <a:latin typeface="メイリオ" panose="020B0604030504040204" pitchFamily="50" charset="-128"/>
              <a:ea typeface="メイリオ" panose="020B0604030504040204" pitchFamily="50" charset="-128"/>
            </a:endParaRPr>
          </a:p>
        </p:txBody>
      </p:sp>
      <p:sp>
        <p:nvSpPr>
          <p:cNvPr id="8" name="テキスト ボックス 7">
            <a:extLst>
              <a:ext uri="{FF2B5EF4-FFF2-40B4-BE49-F238E27FC236}">
                <a16:creationId xmlns:a16="http://schemas.microsoft.com/office/drawing/2014/main" id="{98E6811C-5D7E-4288-A106-B48091BE9E2C}"/>
              </a:ext>
            </a:extLst>
          </p:cNvPr>
          <p:cNvSpPr txBox="1"/>
          <p:nvPr/>
        </p:nvSpPr>
        <p:spPr>
          <a:xfrm>
            <a:off x="1309293" y="2051641"/>
            <a:ext cx="1368152" cy="276999"/>
          </a:xfrm>
          <a:prstGeom prst="rect">
            <a:avLst/>
          </a:prstGeom>
          <a:noFill/>
        </p:spPr>
        <p:txBody>
          <a:bodyPr wrap="square" rtlCol="0">
            <a:spAutoFit/>
          </a:bodyPr>
          <a:lstStyle/>
          <a:p>
            <a:r>
              <a:rPr lang="ja-JP" altLang="en-US" sz="1200" dirty="0">
                <a:solidFill>
                  <a:srgbClr val="FF0000"/>
                </a:solidFill>
                <a:latin typeface="メイリオ" panose="020B0604030504040204" pitchFamily="50" charset="-128"/>
                <a:ea typeface="メイリオ" panose="020B0604030504040204" pitchFamily="50" charset="-128"/>
              </a:rPr>
              <a:t>発注企業を探す</a:t>
            </a:r>
            <a:endParaRPr kumimoji="1" lang="ja-JP" altLang="en-US" sz="1200" dirty="0">
              <a:solidFill>
                <a:srgbClr val="FF0000"/>
              </a:solidFill>
              <a:latin typeface="メイリオ" panose="020B0604030504040204" pitchFamily="50" charset="-128"/>
              <a:ea typeface="メイリオ" panose="020B0604030504040204" pitchFamily="50" charset="-128"/>
            </a:endParaRPr>
          </a:p>
        </p:txBody>
      </p:sp>
      <p:sp>
        <p:nvSpPr>
          <p:cNvPr id="9" name="テキスト ボックス 8">
            <a:extLst>
              <a:ext uri="{FF2B5EF4-FFF2-40B4-BE49-F238E27FC236}">
                <a16:creationId xmlns:a16="http://schemas.microsoft.com/office/drawing/2014/main" id="{9B159075-8287-4BD7-A095-7D9398630E00}"/>
              </a:ext>
            </a:extLst>
          </p:cNvPr>
          <p:cNvSpPr txBox="1"/>
          <p:nvPr/>
        </p:nvSpPr>
        <p:spPr>
          <a:xfrm>
            <a:off x="1309293" y="2328640"/>
            <a:ext cx="1368152" cy="276999"/>
          </a:xfrm>
          <a:prstGeom prst="rect">
            <a:avLst/>
          </a:prstGeom>
          <a:noFill/>
        </p:spPr>
        <p:txBody>
          <a:bodyPr wrap="square" rtlCol="0">
            <a:spAutoFit/>
          </a:bodyPr>
          <a:lstStyle/>
          <a:p>
            <a:r>
              <a:rPr kumimoji="1" lang="ja-JP" altLang="en-US" sz="1200" dirty="0">
                <a:solidFill>
                  <a:srgbClr val="FF0000"/>
                </a:solidFill>
                <a:latin typeface="メイリオ" panose="020B0604030504040204" pitchFamily="50" charset="-128"/>
                <a:ea typeface="メイリオ" panose="020B0604030504040204" pitchFamily="50" charset="-128"/>
              </a:rPr>
              <a:t>案内図</a:t>
            </a:r>
          </a:p>
        </p:txBody>
      </p:sp>
      <p:sp>
        <p:nvSpPr>
          <p:cNvPr id="10" name="四角形: 角を丸くする 9">
            <a:extLst>
              <a:ext uri="{FF2B5EF4-FFF2-40B4-BE49-F238E27FC236}">
                <a16:creationId xmlns:a16="http://schemas.microsoft.com/office/drawing/2014/main" id="{879EE1E8-3899-4915-9364-4960178C9BDB}"/>
              </a:ext>
            </a:extLst>
          </p:cNvPr>
          <p:cNvSpPr/>
          <p:nvPr/>
        </p:nvSpPr>
        <p:spPr>
          <a:xfrm>
            <a:off x="323528" y="5643562"/>
            <a:ext cx="8523485" cy="696245"/>
          </a:xfrm>
          <a:prstGeom prst="roundRect">
            <a:avLst>
              <a:gd name="adj" fmla="val 10520"/>
            </a:avLst>
          </a:prstGeom>
          <a:solidFill>
            <a:srgbClr val="FF7C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901700">
              <a:lnSpc>
                <a:spcPct val="120000"/>
              </a:lnSpc>
            </a:pPr>
            <a:r>
              <a:rPr lang="ja-JP" altLang="en-US" sz="1600" dirty="0">
                <a:latin typeface="メイリオ" panose="020B0604030504040204" pitchFamily="50" charset="-128"/>
                <a:ea typeface="メイリオ" panose="020B0604030504040204" pitchFamily="50" charset="-128"/>
              </a:rPr>
              <a:t>加盟企業の連絡先と場所の確認に来ている訪問者が、</a:t>
            </a:r>
            <a:endParaRPr lang="en-US" altLang="ja-JP" sz="1600" dirty="0">
              <a:latin typeface="メイリオ" panose="020B0604030504040204" pitchFamily="50" charset="-128"/>
              <a:ea typeface="メイリオ" panose="020B0604030504040204" pitchFamily="50" charset="-128"/>
            </a:endParaRPr>
          </a:p>
          <a:p>
            <a:pPr marL="901700">
              <a:lnSpc>
                <a:spcPct val="120000"/>
              </a:lnSpc>
            </a:pPr>
            <a:r>
              <a:rPr lang="ja-JP" altLang="en-US" sz="1600" dirty="0">
                <a:latin typeface="メイリオ" panose="020B0604030504040204" pitchFamily="50" charset="-128"/>
                <a:ea typeface="メイリオ" panose="020B0604030504040204" pitchFamily="50" charset="-128"/>
              </a:rPr>
              <a:t>そこまでの情報で満足して、それ以上見るのをやめていると予想される。</a:t>
            </a:r>
            <a:endParaRPr lang="en-US" altLang="ja-JP" sz="1600" dirty="0">
              <a:latin typeface="メイリオ" panose="020B0604030504040204" pitchFamily="50" charset="-128"/>
              <a:ea typeface="メイリオ" panose="020B0604030504040204" pitchFamily="50" charset="-128"/>
            </a:endParaRPr>
          </a:p>
        </p:txBody>
      </p:sp>
      <p:sp>
        <p:nvSpPr>
          <p:cNvPr id="11" name="矢印: 下 10">
            <a:extLst>
              <a:ext uri="{FF2B5EF4-FFF2-40B4-BE49-F238E27FC236}">
                <a16:creationId xmlns:a16="http://schemas.microsoft.com/office/drawing/2014/main" id="{374A603F-8BB7-4D3D-9A6A-00A82CC08692}"/>
              </a:ext>
            </a:extLst>
          </p:cNvPr>
          <p:cNvSpPr/>
          <p:nvPr/>
        </p:nvSpPr>
        <p:spPr>
          <a:xfrm>
            <a:off x="629129" y="5436751"/>
            <a:ext cx="540060" cy="582853"/>
          </a:xfrm>
          <a:prstGeom prst="downArrow">
            <a:avLst/>
          </a:prstGeom>
          <a:solidFill>
            <a:schemeClr val="tx2">
              <a:lumMod val="60000"/>
              <a:lumOff val="40000"/>
            </a:schemeClr>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 name="四角形: 角を丸くする 11">
            <a:extLst>
              <a:ext uri="{FF2B5EF4-FFF2-40B4-BE49-F238E27FC236}">
                <a16:creationId xmlns:a16="http://schemas.microsoft.com/office/drawing/2014/main" id="{4DCA56EB-12B5-4F57-9D62-2061C4B3C61B}"/>
              </a:ext>
            </a:extLst>
          </p:cNvPr>
          <p:cNvSpPr/>
          <p:nvPr/>
        </p:nvSpPr>
        <p:spPr>
          <a:xfrm>
            <a:off x="323528" y="5013176"/>
            <a:ext cx="8523485" cy="565833"/>
          </a:xfrm>
          <a:prstGeom prst="roundRect">
            <a:avLst>
              <a:gd name="adj" fmla="val 10864"/>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r>
              <a:rPr lang="ja-JP" altLang="en-US" sz="1600" dirty="0">
                <a:latin typeface="メイリオ" panose="020B0604030504040204" pitchFamily="50" charset="-128"/>
                <a:ea typeface="メイリオ" panose="020B0604030504040204" pitchFamily="50" charset="-128"/>
              </a:rPr>
              <a:t>加盟企業一覧と工業団地案内図への訪問と離脱が共に多い傾向が続き</a:t>
            </a:r>
            <a:r>
              <a:rPr lang="en-US" altLang="ja-JP" sz="1600" dirty="0">
                <a:latin typeface="メイリオ" panose="020B0604030504040204" pitchFamily="50" charset="-128"/>
                <a:ea typeface="メイリオ" panose="020B0604030504040204" pitchFamily="50" charset="-128"/>
              </a:rPr>
              <a:t>60%</a:t>
            </a:r>
            <a:r>
              <a:rPr lang="ja-JP" altLang="en-US" sz="1600" dirty="0">
                <a:latin typeface="メイリオ" panose="020B0604030504040204" pitchFamily="50" charset="-128"/>
                <a:ea typeface="メイリオ" panose="020B0604030504040204" pitchFamily="50" charset="-128"/>
              </a:rPr>
              <a:t>を超えた。</a:t>
            </a:r>
            <a:endParaRPr lang="en-US" altLang="ja-JP" sz="1600" dirty="0">
              <a:latin typeface="メイリオ" panose="020B0604030504040204" pitchFamily="50" charset="-128"/>
              <a:ea typeface="メイリオ" panose="020B0604030504040204" pitchFamily="50" charset="-128"/>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a:extLst>
              <a:ext uri="{FF2B5EF4-FFF2-40B4-BE49-F238E27FC236}">
                <a16:creationId xmlns:a16="http://schemas.microsoft.com/office/drawing/2014/main" id="{EB01A49F-3B26-4A83-BD77-5D7ED8019C4C}"/>
              </a:ext>
            </a:extLst>
          </p:cNvPr>
          <p:cNvSpPr txBox="1"/>
          <p:nvPr/>
        </p:nvSpPr>
        <p:spPr>
          <a:xfrm>
            <a:off x="539552" y="152636"/>
            <a:ext cx="7488832" cy="461665"/>
          </a:xfrm>
          <a:prstGeom prst="rect">
            <a:avLst/>
          </a:prstGeom>
          <a:noFill/>
        </p:spPr>
        <p:txBody>
          <a:bodyPr wrap="square" rtlCol="0">
            <a:spAutoFit/>
          </a:bodyPr>
          <a:lstStyle/>
          <a:p>
            <a:r>
              <a:rPr kumimoji="1" lang="ja-JP" altLang="en-US" sz="2400" dirty="0"/>
              <a:t>まとめ</a:t>
            </a:r>
          </a:p>
        </p:txBody>
      </p:sp>
      <p:sp>
        <p:nvSpPr>
          <p:cNvPr id="3" name="四角形: 角を丸くする 2">
            <a:extLst>
              <a:ext uri="{FF2B5EF4-FFF2-40B4-BE49-F238E27FC236}">
                <a16:creationId xmlns:a16="http://schemas.microsoft.com/office/drawing/2014/main" id="{72C6D871-BB96-47AF-816F-5C77CF047511}"/>
              </a:ext>
            </a:extLst>
          </p:cNvPr>
          <p:cNvSpPr/>
          <p:nvPr/>
        </p:nvSpPr>
        <p:spPr>
          <a:xfrm>
            <a:off x="323526" y="2823655"/>
            <a:ext cx="8509110" cy="936104"/>
          </a:xfrm>
          <a:prstGeom prst="roundRect">
            <a:avLst>
              <a:gd name="adj" fmla="val 9675"/>
            </a:avLst>
          </a:prstGeom>
          <a:no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r>
              <a:rPr lang="ja-JP" altLang="en-US" sz="1600" b="1" dirty="0">
                <a:solidFill>
                  <a:schemeClr val="tx2">
                    <a:lumMod val="60000"/>
                    <a:lumOff val="40000"/>
                  </a:schemeClr>
                </a:solidFill>
                <a:latin typeface="メイリオ" panose="020B0604030504040204" pitchFamily="50" charset="-128"/>
                <a:ea typeface="メイリオ" panose="020B0604030504040204" pitchFamily="50" charset="-128"/>
              </a:rPr>
              <a:t>企業を「訪問するための情報」を探しに来ている</a:t>
            </a:r>
            <a:r>
              <a:rPr kumimoji="1" lang="ja-JP" altLang="en-US" sz="1600" b="1" dirty="0">
                <a:solidFill>
                  <a:schemeClr val="tx2">
                    <a:lumMod val="60000"/>
                    <a:lumOff val="40000"/>
                  </a:schemeClr>
                </a:solidFill>
                <a:latin typeface="メイリオ" panose="020B0604030504040204" pitchFamily="50" charset="-128"/>
                <a:ea typeface="メイリオ" panose="020B0604030504040204" pitchFamily="50" charset="-128"/>
              </a:rPr>
              <a:t>訪問者が多くなっている。</a:t>
            </a:r>
            <a:endParaRPr kumimoji="1" lang="en-US" altLang="ja-JP" sz="1600" b="1" dirty="0">
              <a:solidFill>
                <a:schemeClr val="tx2">
                  <a:lumMod val="60000"/>
                  <a:lumOff val="40000"/>
                </a:schemeClr>
              </a:solidFill>
              <a:latin typeface="メイリオ" panose="020B0604030504040204" pitchFamily="50" charset="-128"/>
              <a:ea typeface="メイリオ" panose="020B0604030504040204" pitchFamily="50" charset="-128"/>
            </a:endParaRPr>
          </a:p>
          <a:p>
            <a:pPr algn="ctr">
              <a:lnSpc>
                <a:spcPct val="120000"/>
              </a:lnSpc>
            </a:pPr>
            <a:r>
              <a:rPr lang="ja-JP" altLang="en-US" sz="1600" b="1" dirty="0">
                <a:solidFill>
                  <a:schemeClr val="tx2">
                    <a:lumMod val="60000"/>
                    <a:lumOff val="40000"/>
                  </a:schemeClr>
                </a:solidFill>
                <a:latin typeface="メイリオ" panose="020B0604030504040204" pitchFamily="50" charset="-128"/>
                <a:ea typeface="メイリオ" panose="020B0604030504040204" pitchFamily="50" charset="-128"/>
              </a:rPr>
              <a:t>（これ自体は、協議会の</a:t>
            </a:r>
            <a:r>
              <a:rPr lang="en-US" altLang="ja-JP" sz="1600" b="1" dirty="0">
                <a:solidFill>
                  <a:schemeClr val="tx2">
                    <a:lumMod val="60000"/>
                    <a:lumOff val="40000"/>
                  </a:schemeClr>
                </a:solidFill>
                <a:latin typeface="メイリオ" panose="020B0604030504040204" pitchFamily="50" charset="-128"/>
                <a:ea typeface="メイリオ" panose="020B0604030504040204" pitchFamily="50" charset="-128"/>
              </a:rPr>
              <a:t>WEB</a:t>
            </a:r>
            <a:r>
              <a:rPr lang="ja-JP" altLang="en-US" sz="1600" b="1" dirty="0">
                <a:solidFill>
                  <a:schemeClr val="tx2">
                    <a:lumMod val="60000"/>
                    <a:lumOff val="40000"/>
                  </a:schemeClr>
                </a:solidFill>
                <a:latin typeface="メイリオ" panose="020B0604030504040204" pitchFamily="50" charset="-128"/>
                <a:ea typeface="メイリオ" panose="020B0604030504040204" pitchFamily="50" charset="-128"/>
              </a:rPr>
              <a:t>サイトとして健全と思われます）</a:t>
            </a:r>
            <a:endParaRPr kumimoji="1" lang="ja-JP" altLang="en-US" sz="1600" b="1" dirty="0">
              <a:solidFill>
                <a:schemeClr val="tx2">
                  <a:lumMod val="60000"/>
                  <a:lumOff val="40000"/>
                </a:schemeClr>
              </a:solidFill>
              <a:latin typeface="メイリオ" panose="020B0604030504040204" pitchFamily="50" charset="-128"/>
              <a:ea typeface="メイリオ" panose="020B0604030504040204" pitchFamily="50" charset="-128"/>
            </a:endParaRPr>
          </a:p>
        </p:txBody>
      </p:sp>
      <p:grpSp>
        <p:nvGrpSpPr>
          <p:cNvPr id="4" name="グループ化 3">
            <a:extLst>
              <a:ext uri="{FF2B5EF4-FFF2-40B4-BE49-F238E27FC236}">
                <a16:creationId xmlns:a16="http://schemas.microsoft.com/office/drawing/2014/main" id="{C8F9AEA3-623A-473E-B7E4-B116CC277CCC}"/>
              </a:ext>
            </a:extLst>
          </p:cNvPr>
          <p:cNvGrpSpPr/>
          <p:nvPr/>
        </p:nvGrpSpPr>
        <p:grpSpPr>
          <a:xfrm>
            <a:off x="4000631" y="2436114"/>
            <a:ext cx="764551" cy="497777"/>
            <a:chOff x="4103948" y="1664804"/>
            <a:chExt cx="576064" cy="396044"/>
          </a:xfrm>
          <a:solidFill>
            <a:srgbClr val="FF7C80"/>
          </a:solidFill>
        </p:grpSpPr>
        <p:sp>
          <p:nvSpPr>
            <p:cNvPr id="5" name="矢印: 下 4">
              <a:extLst>
                <a:ext uri="{FF2B5EF4-FFF2-40B4-BE49-F238E27FC236}">
                  <a16:creationId xmlns:a16="http://schemas.microsoft.com/office/drawing/2014/main" id="{17BF4B3D-D466-4426-A4E3-ED19715118A1}"/>
                </a:ext>
              </a:extLst>
            </p:cNvPr>
            <p:cNvSpPr/>
            <p:nvPr/>
          </p:nvSpPr>
          <p:spPr>
            <a:xfrm>
              <a:off x="4103948" y="1681333"/>
              <a:ext cx="576064" cy="379515"/>
            </a:xfrm>
            <a:prstGeom prst="downArrow">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 name="正方形/長方形 5">
              <a:extLst>
                <a:ext uri="{FF2B5EF4-FFF2-40B4-BE49-F238E27FC236}">
                  <a16:creationId xmlns:a16="http://schemas.microsoft.com/office/drawing/2014/main" id="{0B3D38F1-CEED-441C-AE5D-C26DD063E757}"/>
                </a:ext>
              </a:extLst>
            </p:cNvPr>
            <p:cNvSpPr/>
            <p:nvPr/>
          </p:nvSpPr>
          <p:spPr>
            <a:xfrm>
              <a:off x="4275786" y="1664804"/>
              <a:ext cx="244698" cy="55479"/>
            </a:xfrm>
            <a:prstGeom prst="rect">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7" name="四角形: 角を丸くする 6">
            <a:extLst>
              <a:ext uri="{FF2B5EF4-FFF2-40B4-BE49-F238E27FC236}">
                <a16:creationId xmlns:a16="http://schemas.microsoft.com/office/drawing/2014/main" id="{360840E1-B8D6-443D-91AB-58DDD033B685}"/>
              </a:ext>
            </a:extLst>
          </p:cNvPr>
          <p:cNvSpPr/>
          <p:nvPr/>
        </p:nvSpPr>
        <p:spPr>
          <a:xfrm>
            <a:off x="323526" y="1875562"/>
            <a:ext cx="8523485" cy="684076"/>
          </a:xfrm>
          <a:prstGeom prst="roundRect">
            <a:avLst>
              <a:gd name="adj" fmla="val 14728"/>
            </a:avLst>
          </a:prstGeom>
          <a:solidFill>
            <a:srgbClr val="FF7C80"/>
          </a:solidFill>
          <a:ln>
            <a:solidFill>
              <a:srgbClr val="FF7C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r>
              <a:rPr lang="ja-JP" altLang="en-US" sz="1600" b="1" dirty="0">
                <a:solidFill>
                  <a:schemeClr val="bg1"/>
                </a:solidFill>
                <a:latin typeface="メイリオ" panose="020B0604030504040204" pitchFamily="50" charset="-128"/>
                <a:ea typeface="メイリオ" panose="020B0604030504040204" pitchFamily="50" charset="-128"/>
              </a:rPr>
              <a:t>目的を持った訪問者は、各ページを見て満足いただけている状態と思われる。</a:t>
            </a:r>
            <a:endParaRPr lang="en-US" altLang="ja-JP" sz="1600" b="1" dirty="0">
              <a:solidFill>
                <a:schemeClr val="bg1"/>
              </a:solidFill>
              <a:latin typeface="メイリオ" panose="020B0604030504040204" pitchFamily="50" charset="-128"/>
              <a:ea typeface="メイリオ" panose="020B0604030504040204" pitchFamily="50" charset="-128"/>
            </a:endParaRPr>
          </a:p>
        </p:txBody>
      </p:sp>
      <p:sp>
        <p:nvSpPr>
          <p:cNvPr id="8" name="四角形: 角を丸くする 7">
            <a:extLst>
              <a:ext uri="{FF2B5EF4-FFF2-40B4-BE49-F238E27FC236}">
                <a16:creationId xmlns:a16="http://schemas.microsoft.com/office/drawing/2014/main" id="{188B3677-DBC6-420F-AB39-DB58DD377F86}"/>
              </a:ext>
            </a:extLst>
          </p:cNvPr>
          <p:cNvSpPr/>
          <p:nvPr/>
        </p:nvSpPr>
        <p:spPr>
          <a:xfrm>
            <a:off x="323527" y="703959"/>
            <a:ext cx="8523485" cy="900100"/>
          </a:xfrm>
          <a:prstGeom prst="roundRect">
            <a:avLst>
              <a:gd name="adj" fmla="val 9115"/>
            </a:avLst>
          </a:prstGeom>
          <a:solidFill>
            <a:schemeClr val="bg1"/>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r>
              <a:rPr kumimoji="1" lang="ja-JP" altLang="en-US" sz="1600" b="1" dirty="0">
                <a:solidFill>
                  <a:schemeClr val="tx2">
                    <a:lumMod val="60000"/>
                    <a:lumOff val="40000"/>
                  </a:schemeClr>
                </a:solidFill>
                <a:latin typeface="メイリオ" panose="020B0604030504040204" pitchFamily="50" charset="-128"/>
                <a:ea typeface="メイリオ" panose="020B0604030504040204" pitchFamily="50" charset="-128"/>
              </a:rPr>
              <a:t>サイト全体に大きな変化は見られず、より落ち着いて</a:t>
            </a:r>
            <a:r>
              <a:rPr lang="ja-JP" altLang="en-US" sz="1600" b="1" dirty="0">
                <a:solidFill>
                  <a:schemeClr val="tx2">
                    <a:lumMod val="60000"/>
                    <a:lumOff val="40000"/>
                  </a:schemeClr>
                </a:solidFill>
                <a:latin typeface="メイリオ" panose="020B0604030504040204" pitchFamily="50" charset="-128"/>
                <a:ea typeface="メイリオ" panose="020B0604030504040204" pitchFamily="50" charset="-128"/>
              </a:rPr>
              <a:t>来て</a:t>
            </a:r>
            <a:r>
              <a:rPr kumimoji="1" lang="ja-JP" altLang="en-US" sz="1600" b="1" dirty="0">
                <a:solidFill>
                  <a:schemeClr val="tx2">
                    <a:lumMod val="60000"/>
                    <a:lumOff val="40000"/>
                  </a:schemeClr>
                </a:solidFill>
                <a:latin typeface="メイリオ" panose="020B0604030504040204" pitchFamily="50" charset="-128"/>
                <a:ea typeface="メイリオ" panose="020B0604030504040204" pitchFamily="50" charset="-128"/>
              </a:rPr>
              <a:t>いると考えられます。</a:t>
            </a:r>
          </a:p>
        </p:txBody>
      </p:sp>
      <p:sp>
        <p:nvSpPr>
          <p:cNvPr id="9" name="四角形: 角を丸くする 8">
            <a:extLst>
              <a:ext uri="{FF2B5EF4-FFF2-40B4-BE49-F238E27FC236}">
                <a16:creationId xmlns:a16="http://schemas.microsoft.com/office/drawing/2014/main" id="{5A529F9E-2D76-4F42-A6C5-2831128CA92B}"/>
              </a:ext>
            </a:extLst>
          </p:cNvPr>
          <p:cNvSpPr/>
          <p:nvPr/>
        </p:nvSpPr>
        <p:spPr>
          <a:xfrm>
            <a:off x="323526" y="4033169"/>
            <a:ext cx="2772311" cy="1094118"/>
          </a:xfrm>
          <a:prstGeom prst="roundRect">
            <a:avLst>
              <a:gd name="adj" fmla="val 8400"/>
            </a:avLst>
          </a:prstGeom>
          <a:no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r>
              <a:rPr lang="ja-JP" altLang="en-US" sz="1600" b="1" dirty="0">
                <a:solidFill>
                  <a:schemeClr val="tx2">
                    <a:lumMod val="60000"/>
                    <a:lumOff val="40000"/>
                  </a:schemeClr>
                </a:solidFill>
                <a:latin typeface="メイリオ" panose="020B0604030504040204" pitchFamily="50" charset="-128"/>
                <a:ea typeface="メイリオ" panose="020B0604030504040204" pitchFamily="50" charset="-128"/>
              </a:rPr>
              <a:t>加盟企業一覧ページで</a:t>
            </a:r>
            <a:endParaRPr lang="en-US" altLang="ja-JP" sz="1600" b="1" dirty="0">
              <a:solidFill>
                <a:schemeClr val="tx2">
                  <a:lumMod val="60000"/>
                  <a:lumOff val="40000"/>
                </a:schemeClr>
              </a:solidFill>
              <a:latin typeface="メイリオ" panose="020B0604030504040204" pitchFamily="50" charset="-128"/>
              <a:ea typeface="メイリオ" panose="020B0604030504040204" pitchFamily="50" charset="-128"/>
            </a:endParaRPr>
          </a:p>
          <a:p>
            <a:pPr algn="ctr">
              <a:lnSpc>
                <a:spcPct val="120000"/>
              </a:lnSpc>
            </a:pPr>
            <a:r>
              <a:rPr lang="ja-JP" altLang="en-US" sz="1600" b="1" dirty="0">
                <a:solidFill>
                  <a:schemeClr val="tx2">
                    <a:lumMod val="60000"/>
                    <a:lumOff val="40000"/>
                  </a:schemeClr>
                </a:solidFill>
                <a:latin typeface="メイリオ" panose="020B0604030504040204" pitchFamily="50" charset="-128"/>
                <a:ea typeface="メイリオ" panose="020B0604030504040204" pitchFamily="50" charset="-128"/>
              </a:rPr>
              <a:t>住所・連絡先などの</a:t>
            </a:r>
            <a:endParaRPr lang="en-US" altLang="ja-JP" sz="1600" b="1" dirty="0">
              <a:solidFill>
                <a:schemeClr val="tx2">
                  <a:lumMod val="60000"/>
                  <a:lumOff val="40000"/>
                </a:schemeClr>
              </a:solidFill>
              <a:latin typeface="メイリオ" panose="020B0604030504040204" pitchFamily="50" charset="-128"/>
              <a:ea typeface="メイリオ" panose="020B0604030504040204" pitchFamily="50" charset="-128"/>
            </a:endParaRPr>
          </a:p>
          <a:p>
            <a:pPr algn="ctr">
              <a:lnSpc>
                <a:spcPct val="120000"/>
              </a:lnSpc>
            </a:pPr>
            <a:r>
              <a:rPr lang="ja-JP" altLang="en-US" sz="1600" b="1" dirty="0">
                <a:solidFill>
                  <a:schemeClr val="tx2">
                    <a:lumMod val="60000"/>
                    <a:lumOff val="40000"/>
                  </a:schemeClr>
                </a:solidFill>
                <a:latin typeface="メイリオ" panose="020B0604030504040204" pitchFamily="50" charset="-128"/>
                <a:ea typeface="メイリオ" panose="020B0604030504040204" pitchFamily="50" charset="-128"/>
              </a:rPr>
              <a:t>掲載が充実した結果</a:t>
            </a:r>
            <a:endParaRPr lang="en-US" altLang="ja-JP" sz="1600" b="1" dirty="0">
              <a:solidFill>
                <a:schemeClr val="tx2">
                  <a:lumMod val="60000"/>
                  <a:lumOff val="40000"/>
                </a:schemeClr>
              </a:solidFill>
              <a:latin typeface="メイリオ" panose="020B0604030504040204" pitchFamily="50" charset="-128"/>
              <a:ea typeface="メイリオ" panose="020B0604030504040204" pitchFamily="50" charset="-128"/>
            </a:endParaRPr>
          </a:p>
        </p:txBody>
      </p:sp>
      <p:sp>
        <p:nvSpPr>
          <p:cNvPr id="10" name="四角形: 角を丸くする 9">
            <a:extLst>
              <a:ext uri="{FF2B5EF4-FFF2-40B4-BE49-F238E27FC236}">
                <a16:creationId xmlns:a16="http://schemas.microsoft.com/office/drawing/2014/main" id="{408FB6E3-445C-4221-933C-E91B6D4B4411}"/>
              </a:ext>
            </a:extLst>
          </p:cNvPr>
          <p:cNvSpPr/>
          <p:nvPr/>
        </p:nvSpPr>
        <p:spPr>
          <a:xfrm>
            <a:off x="3361386" y="4033169"/>
            <a:ext cx="5471250" cy="1094118"/>
          </a:xfrm>
          <a:prstGeom prst="roundRect">
            <a:avLst>
              <a:gd name="adj" fmla="val 8400"/>
            </a:avLst>
          </a:prstGeom>
          <a:no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2962275">
              <a:lnSpc>
                <a:spcPct val="120000"/>
              </a:lnSpc>
            </a:pPr>
            <a:r>
              <a:rPr lang="ja-JP" altLang="en-US" sz="1600" b="1" dirty="0">
                <a:solidFill>
                  <a:schemeClr val="tx2">
                    <a:lumMod val="60000"/>
                    <a:lumOff val="40000"/>
                  </a:schemeClr>
                </a:solidFill>
                <a:latin typeface="メイリオ" panose="020B0604030504040204" pitchFamily="50" charset="-128"/>
                <a:ea typeface="メイリオ" panose="020B0604030504040204" pitchFamily="50" charset="-128"/>
              </a:rPr>
              <a:t>加盟企業の連絡先と場所の確認に来ている訪問者が、</a:t>
            </a:r>
            <a:endParaRPr lang="en-US" altLang="ja-JP" sz="1600" b="1" dirty="0">
              <a:solidFill>
                <a:schemeClr val="tx2">
                  <a:lumMod val="60000"/>
                  <a:lumOff val="40000"/>
                </a:schemeClr>
              </a:solidFill>
              <a:latin typeface="メイリオ" panose="020B0604030504040204" pitchFamily="50" charset="-128"/>
              <a:ea typeface="メイリオ" panose="020B0604030504040204" pitchFamily="50" charset="-128"/>
            </a:endParaRPr>
          </a:p>
          <a:p>
            <a:pPr algn="ctr" defTabSz="2962275">
              <a:lnSpc>
                <a:spcPct val="120000"/>
              </a:lnSpc>
            </a:pPr>
            <a:r>
              <a:rPr lang="ja-JP" altLang="en-US" sz="1600" b="1" dirty="0">
                <a:solidFill>
                  <a:schemeClr val="tx2">
                    <a:lumMod val="60000"/>
                    <a:lumOff val="40000"/>
                  </a:schemeClr>
                </a:solidFill>
                <a:latin typeface="メイリオ" panose="020B0604030504040204" pitchFamily="50" charset="-128"/>
                <a:ea typeface="メイリオ" panose="020B0604030504040204" pitchFamily="50" charset="-128"/>
              </a:rPr>
              <a:t>それ以上見るのをやめている傾向が強くなっている。</a:t>
            </a:r>
            <a:endParaRPr lang="en-US" altLang="ja-JP" sz="1600" b="1" dirty="0">
              <a:solidFill>
                <a:schemeClr val="tx2">
                  <a:lumMod val="60000"/>
                  <a:lumOff val="40000"/>
                </a:schemeClr>
              </a:solidFill>
              <a:latin typeface="メイリオ" panose="020B0604030504040204" pitchFamily="50" charset="-128"/>
              <a:ea typeface="メイリオ" panose="020B0604030504040204" pitchFamily="50" charset="-128"/>
            </a:endParaRPr>
          </a:p>
        </p:txBody>
      </p:sp>
      <p:grpSp>
        <p:nvGrpSpPr>
          <p:cNvPr id="11" name="グループ化 10">
            <a:extLst>
              <a:ext uri="{FF2B5EF4-FFF2-40B4-BE49-F238E27FC236}">
                <a16:creationId xmlns:a16="http://schemas.microsoft.com/office/drawing/2014/main" id="{214A9FF4-8C32-4D77-A9F9-D82B18FBC6F3}"/>
              </a:ext>
            </a:extLst>
          </p:cNvPr>
          <p:cNvGrpSpPr/>
          <p:nvPr/>
        </p:nvGrpSpPr>
        <p:grpSpPr>
          <a:xfrm>
            <a:off x="4103948" y="1587530"/>
            <a:ext cx="576064" cy="396044"/>
            <a:chOff x="4103948" y="1664804"/>
            <a:chExt cx="576064" cy="396044"/>
          </a:xfrm>
        </p:grpSpPr>
        <p:sp>
          <p:nvSpPr>
            <p:cNvPr id="12" name="矢印: 下 11">
              <a:extLst>
                <a:ext uri="{FF2B5EF4-FFF2-40B4-BE49-F238E27FC236}">
                  <a16:creationId xmlns:a16="http://schemas.microsoft.com/office/drawing/2014/main" id="{60227C1E-CC0D-49CB-9962-8D7F876E55DC}"/>
                </a:ext>
              </a:extLst>
            </p:cNvPr>
            <p:cNvSpPr/>
            <p:nvPr/>
          </p:nvSpPr>
          <p:spPr>
            <a:xfrm>
              <a:off x="4103948" y="1681333"/>
              <a:ext cx="576064" cy="379515"/>
            </a:xfrm>
            <a:prstGeom prst="downArrow">
              <a:avLst/>
            </a:prstGeom>
            <a:solidFill>
              <a:schemeClr val="bg1"/>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 name="正方形/長方形 12">
              <a:extLst>
                <a:ext uri="{FF2B5EF4-FFF2-40B4-BE49-F238E27FC236}">
                  <a16:creationId xmlns:a16="http://schemas.microsoft.com/office/drawing/2014/main" id="{8A09ADEA-325F-4D34-A434-ED25448C30E9}"/>
                </a:ext>
              </a:extLst>
            </p:cNvPr>
            <p:cNvSpPr/>
            <p:nvPr/>
          </p:nvSpPr>
          <p:spPr>
            <a:xfrm>
              <a:off x="4275786" y="1664804"/>
              <a:ext cx="244698" cy="5547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14" name="グループ化 13">
            <a:extLst>
              <a:ext uri="{FF2B5EF4-FFF2-40B4-BE49-F238E27FC236}">
                <a16:creationId xmlns:a16="http://schemas.microsoft.com/office/drawing/2014/main" id="{20FCB829-FC24-4408-A924-8BD3A9743188}"/>
              </a:ext>
            </a:extLst>
          </p:cNvPr>
          <p:cNvGrpSpPr/>
          <p:nvPr/>
        </p:nvGrpSpPr>
        <p:grpSpPr>
          <a:xfrm>
            <a:off x="714658" y="3606084"/>
            <a:ext cx="576064" cy="509339"/>
            <a:chOff x="4103948" y="1551509"/>
            <a:chExt cx="576064" cy="509339"/>
          </a:xfrm>
        </p:grpSpPr>
        <p:sp>
          <p:nvSpPr>
            <p:cNvPr id="15" name="矢印: 下 14">
              <a:extLst>
                <a:ext uri="{FF2B5EF4-FFF2-40B4-BE49-F238E27FC236}">
                  <a16:creationId xmlns:a16="http://schemas.microsoft.com/office/drawing/2014/main" id="{B2D4DFE8-E473-4FC7-A53A-BCABF7595A5A}"/>
                </a:ext>
              </a:extLst>
            </p:cNvPr>
            <p:cNvSpPr/>
            <p:nvPr/>
          </p:nvSpPr>
          <p:spPr>
            <a:xfrm>
              <a:off x="4103948" y="1681333"/>
              <a:ext cx="576064" cy="379515"/>
            </a:xfrm>
            <a:prstGeom prst="downArrow">
              <a:avLst/>
            </a:prstGeom>
            <a:solidFill>
              <a:schemeClr val="bg1"/>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 name="正方形/長方形 15">
              <a:extLst>
                <a:ext uri="{FF2B5EF4-FFF2-40B4-BE49-F238E27FC236}">
                  <a16:creationId xmlns:a16="http://schemas.microsoft.com/office/drawing/2014/main" id="{C83B5CD1-CF68-4330-BB55-A3EA50E9316C}"/>
                </a:ext>
              </a:extLst>
            </p:cNvPr>
            <p:cNvSpPr/>
            <p:nvPr/>
          </p:nvSpPr>
          <p:spPr>
            <a:xfrm flipV="1">
              <a:off x="4168343" y="1551509"/>
              <a:ext cx="418684" cy="13593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grpSp>
      <p:grpSp>
        <p:nvGrpSpPr>
          <p:cNvPr id="17" name="グループ化 16">
            <a:extLst>
              <a:ext uri="{FF2B5EF4-FFF2-40B4-BE49-F238E27FC236}">
                <a16:creationId xmlns:a16="http://schemas.microsoft.com/office/drawing/2014/main" id="{98138A08-7F51-43FE-9974-1E89CB33DBF0}"/>
              </a:ext>
            </a:extLst>
          </p:cNvPr>
          <p:cNvGrpSpPr/>
          <p:nvPr/>
        </p:nvGrpSpPr>
        <p:grpSpPr>
          <a:xfrm rot="16200000">
            <a:off x="2982558" y="4419198"/>
            <a:ext cx="576064" cy="396044"/>
            <a:chOff x="4103948" y="1664804"/>
            <a:chExt cx="576064" cy="396044"/>
          </a:xfrm>
        </p:grpSpPr>
        <p:sp>
          <p:nvSpPr>
            <p:cNvPr id="18" name="矢印: 下 17">
              <a:extLst>
                <a:ext uri="{FF2B5EF4-FFF2-40B4-BE49-F238E27FC236}">
                  <a16:creationId xmlns:a16="http://schemas.microsoft.com/office/drawing/2014/main" id="{1474C8B2-B8F1-4D26-AABE-37BB69C90415}"/>
                </a:ext>
              </a:extLst>
            </p:cNvPr>
            <p:cNvSpPr/>
            <p:nvPr/>
          </p:nvSpPr>
          <p:spPr>
            <a:xfrm>
              <a:off x="4103948" y="1681333"/>
              <a:ext cx="576064" cy="379515"/>
            </a:xfrm>
            <a:prstGeom prst="downArrow">
              <a:avLst/>
            </a:prstGeom>
            <a:solidFill>
              <a:schemeClr val="bg1"/>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9" name="正方形/長方形 18">
              <a:extLst>
                <a:ext uri="{FF2B5EF4-FFF2-40B4-BE49-F238E27FC236}">
                  <a16:creationId xmlns:a16="http://schemas.microsoft.com/office/drawing/2014/main" id="{340F91F6-0904-4974-889D-D4061A779FF5}"/>
                </a:ext>
              </a:extLst>
            </p:cNvPr>
            <p:cNvSpPr/>
            <p:nvPr/>
          </p:nvSpPr>
          <p:spPr>
            <a:xfrm>
              <a:off x="4275786" y="1664804"/>
              <a:ext cx="244698" cy="5547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20" name="四角形: 角を丸くする 19">
            <a:extLst>
              <a:ext uri="{FF2B5EF4-FFF2-40B4-BE49-F238E27FC236}">
                <a16:creationId xmlns:a16="http://schemas.microsoft.com/office/drawing/2014/main" id="{3CBE946E-C2D8-427E-B656-CE56081B7895}"/>
              </a:ext>
            </a:extLst>
          </p:cNvPr>
          <p:cNvSpPr/>
          <p:nvPr/>
        </p:nvSpPr>
        <p:spPr>
          <a:xfrm>
            <a:off x="291714" y="5376969"/>
            <a:ext cx="8523485" cy="975322"/>
          </a:xfrm>
          <a:prstGeom prst="roundRect">
            <a:avLst>
              <a:gd name="adj" fmla="val 8360"/>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r>
              <a:rPr lang="en-US" altLang="ja-JP" sz="1600" b="1" dirty="0">
                <a:solidFill>
                  <a:schemeClr val="bg1"/>
                </a:solidFill>
                <a:latin typeface="メイリオ" panose="020B0604030504040204" pitchFamily="50" charset="-128"/>
                <a:ea typeface="メイリオ" panose="020B0604030504040204" pitchFamily="50" charset="-128"/>
              </a:rPr>
              <a:t>WEB</a:t>
            </a:r>
            <a:r>
              <a:rPr lang="ja-JP" altLang="en-US" sz="1600" b="1" dirty="0">
                <a:solidFill>
                  <a:schemeClr val="bg1"/>
                </a:solidFill>
                <a:latin typeface="メイリオ" panose="020B0604030504040204" pitchFamily="50" charset="-128"/>
                <a:ea typeface="メイリオ" panose="020B0604030504040204" pitchFamily="50" charset="-128"/>
              </a:rPr>
              <a:t>サイトをきっかけにした加盟企業への発注がある可能性は低くなって来ているが、</a:t>
            </a:r>
            <a:endParaRPr lang="en-US" altLang="ja-JP" sz="1600" b="1" dirty="0">
              <a:solidFill>
                <a:schemeClr val="bg1"/>
              </a:solidFill>
              <a:latin typeface="メイリオ" panose="020B0604030504040204" pitchFamily="50" charset="-128"/>
              <a:ea typeface="メイリオ" panose="020B0604030504040204" pitchFamily="50" charset="-128"/>
            </a:endParaRPr>
          </a:p>
          <a:p>
            <a:pPr algn="ctr">
              <a:lnSpc>
                <a:spcPct val="120000"/>
              </a:lnSpc>
            </a:pPr>
            <a:r>
              <a:rPr lang="ja-JP" altLang="en-US" sz="1600" b="1" dirty="0">
                <a:solidFill>
                  <a:schemeClr val="bg1"/>
                </a:solidFill>
                <a:latin typeface="メイリオ" panose="020B0604030504040204" pitchFamily="50" charset="-128"/>
                <a:ea typeface="メイリオ" panose="020B0604030504040204" pitchFamily="50" charset="-128"/>
              </a:rPr>
              <a:t>加盟企業への訪問がしやすくなり、間接的に発注に貢献していると考えることもできる。</a:t>
            </a:r>
            <a:endParaRPr lang="en-US" altLang="ja-JP" sz="1600" b="1" dirty="0">
              <a:solidFill>
                <a:schemeClr val="bg1"/>
              </a:solidFill>
              <a:latin typeface="メイリオ" panose="020B0604030504040204" pitchFamily="50" charset="-128"/>
              <a:ea typeface="メイリオ" panose="020B0604030504040204" pitchFamily="50" charset="-128"/>
            </a:endParaRPr>
          </a:p>
        </p:txBody>
      </p:sp>
      <p:grpSp>
        <p:nvGrpSpPr>
          <p:cNvPr id="21" name="グループ化 20">
            <a:extLst>
              <a:ext uri="{FF2B5EF4-FFF2-40B4-BE49-F238E27FC236}">
                <a16:creationId xmlns:a16="http://schemas.microsoft.com/office/drawing/2014/main" id="{A82DA07D-F70E-4E17-95BB-A89A74F759DF}"/>
              </a:ext>
            </a:extLst>
          </p:cNvPr>
          <p:cNvGrpSpPr/>
          <p:nvPr/>
        </p:nvGrpSpPr>
        <p:grpSpPr>
          <a:xfrm>
            <a:off x="5808979" y="5094753"/>
            <a:ext cx="576064" cy="408923"/>
            <a:chOff x="4103948" y="1639046"/>
            <a:chExt cx="576064" cy="408923"/>
          </a:xfrm>
        </p:grpSpPr>
        <p:sp>
          <p:nvSpPr>
            <p:cNvPr id="22" name="矢印: 下 21">
              <a:extLst>
                <a:ext uri="{FF2B5EF4-FFF2-40B4-BE49-F238E27FC236}">
                  <a16:creationId xmlns:a16="http://schemas.microsoft.com/office/drawing/2014/main" id="{9D86F31B-2494-4284-AA5D-0805B3C4AA1D}"/>
                </a:ext>
              </a:extLst>
            </p:cNvPr>
            <p:cNvSpPr/>
            <p:nvPr/>
          </p:nvSpPr>
          <p:spPr>
            <a:xfrm>
              <a:off x="4103948" y="1668454"/>
              <a:ext cx="576064" cy="379515"/>
            </a:xfrm>
            <a:prstGeom prst="downArrow">
              <a:avLst/>
            </a:prstGeom>
            <a:solidFill>
              <a:schemeClr val="bg1"/>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3" name="正方形/長方形 22">
              <a:extLst>
                <a:ext uri="{FF2B5EF4-FFF2-40B4-BE49-F238E27FC236}">
                  <a16:creationId xmlns:a16="http://schemas.microsoft.com/office/drawing/2014/main" id="{6687EC9F-C106-4CC9-BD94-357CCFC1450E}"/>
                </a:ext>
              </a:extLst>
            </p:cNvPr>
            <p:cNvSpPr/>
            <p:nvPr/>
          </p:nvSpPr>
          <p:spPr>
            <a:xfrm>
              <a:off x="4275786" y="1639046"/>
              <a:ext cx="244698" cy="5547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Tree>
  </p:cSld>
  <p:clrMapOvr>
    <a:masterClrMapping/>
  </p:clrMapOvr>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ユーザー定義 メイリオ">
      <a:majorFont>
        <a:latin typeface="メイリオ"/>
        <a:ea typeface="メイリオ"/>
        <a:cs typeface=""/>
      </a:majorFont>
      <a:minorFont>
        <a:latin typeface="メイリオ"/>
        <a:ea typeface="メイリオ"/>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noFill/>
        <a:ln>
          <a:solidFill>
            <a:srgbClr val="FF0000"/>
          </a:solidFill>
        </a:ln>
      </a:spPr>
      <a:bodyPr rtlCol="0" anchor="ctr"/>
      <a:lstStyle>
        <a:defPPr algn="ctr">
          <a:defRPr kumimoji="1"/>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4597</TotalTime>
  <Words>481</Words>
  <Application>Microsoft Office PowerPoint</Application>
  <PresentationFormat>画面に合わせる (4:3)</PresentationFormat>
  <Paragraphs>62</Paragraphs>
  <Slides>7</Slides>
  <Notes>0</Notes>
  <HiddenSlides>0</HiddenSlides>
  <MMClips>0</MMClips>
  <ScaleCrop>false</ScaleCrop>
  <HeadingPairs>
    <vt:vector size="6" baseType="variant">
      <vt:variant>
        <vt:lpstr>使用されているフォント</vt:lpstr>
      </vt:variant>
      <vt:variant>
        <vt:i4>6</vt:i4>
      </vt:variant>
      <vt:variant>
        <vt:lpstr>テーマ</vt:lpstr>
      </vt:variant>
      <vt:variant>
        <vt:i4>1</vt:i4>
      </vt:variant>
      <vt:variant>
        <vt:lpstr>スライド タイトル</vt:lpstr>
      </vt:variant>
      <vt:variant>
        <vt:i4>7</vt:i4>
      </vt:variant>
    </vt:vector>
  </HeadingPairs>
  <TitlesOfParts>
    <vt:vector size="14" baseType="lpstr">
      <vt:lpstr>ＭＳ Ｐゴシック</vt:lpstr>
      <vt:lpstr>メイリオ</vt:lpstr>
      <vt:lpstr>Arial</vt:lpstr>
      <vt:lpstr>Calibri</vt:lpstr>
      <vt:lpstr>Times New Roman</vt:lpstr>
      <vt:lpstr>Wingdings</vt:lpstr>
      <vt:lpstr>Office テーマ</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スライド 1</dc:title>
  <dc:creator>Windows ユーザー</dc:creator>
  <cp:lastModifiedBy>康 小川</cp:lastModifiedBy>
  <cp:revision>228</cp:revision>
  <cp:lastPrinted>2018-10-05T11:38:58Z</cp:lastPrinted>
  <dcterms:created xsi:type="dcterms:W3CDTF">2014-04-06T20:32:43Z</dcterms:created>
  <dcterms:modified xsi:type="dcterms:W3CDTF">2019-04-09T11:14:56Z</dcterms:modified>
</cp:coreProperties>
</file>